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374" r:id="rId2"/>
    <p:sldId id="379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7" autoAdjust="0"/>
    <p:restoredTop sz="94660"/>
  </p:normalViewPr>
  <p:slideViewPr>
    <p:cSldViewPr snapToGrid="0">
      <p:cViewPr>
        <p:scale>
          <a:sx n="70" d="100"/>
          <a:sy n="70" d="100"/>
        </p:scale>
        <p:origin x="-90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2794087083123"/>
          <c:y val="0.17582172701949861"/>
          <c:w val="0.77839466716670591"/>
          <c:h val="0.7061896928622083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-0.22169855545926315"/>
                  <c:y val="-0.1884713296631792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="0" baseline="0" dirty="0">
                        <a:solidFill>
                          <a:schemeClr val="tx1"/>
                        </a:solidFill>
                      </a:rPr>
                      <a:t>y = 0.8416e</a:t>
                    </a:r>
                    <a:r>
                      <a:rPr lang="en-US" sz="2000" b="0" baseline="30000" dirty="0">
                        <a:solidFill>
                          <a:schemeClr val="tx1"/>
                        </a:solidFill>
                      </a:rPr>
                      <a:t>-0.249x</a:t>
                    </a:r>
                    <a:r>
                      <a:rPr lang="en-US" sz="2000" b="0" baseline="0" dirty="0">
                        <a:solidFill>
                          <a:schemeClr val="tx1"/>
                        </a:solidFill>
                      </a:rPr>
                      <a:t>
</a:t>
                    </a:r>
                    <a:endParaRPr lang="en-US" sz="2000" b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Sheet1!$A$1:$A$8</c:f>
              <c:numCache>
                <c:formatCode>General</c:formatCode>
                <c:ptCount val="8"/>
                <c:pt idx="0">
                  <c:v>0</c:v>
                </c:pt>
                <c:pt idx="1">
                  <c:v>0.15</c:v>
                </c:pt>
                <c:pt idx="2">
                  <c:v>0.3</c:v>
                </c:pt>
                <c:pt idx="3">
                  <c:v>0.45</c:v>
                </c:pt>
                <c:pt idx="4">
                  <c:v>0.75</c:v>
                </c:pt>
                <c:pt idx="5">
                  <c:v>0.9</c:v>
                </c:pt>
                <c:pt idx="6">
                  <c:v>1.08</c:v>
                </c:pt>
                <c:pt idx="7">
                  <c:v>1.26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1</c:v>
                </c:pt>
                <c:pt idx="1">
                  <c:v>0.75573000000000001</c:v>
                </c:pt>
                <c:pt idx="2">
                  <c:v>0.71623000000000003</c:v>
                </c:pt>
                <c:pt idx="3">
                  <c:v>0.70569000000000004</c:v>
                </c:pt>
                <c:pt idx="4">
                  <c:v>0.68596000000000001</c:v>
                </c:pt>
                <c:pt idx="5">
                  <c:v>0.67154999999999998</c:v>
                </c:pt>
                <c:pt idx="6">
                  <c:v>0.66103000000000001</c:v>
                </c:pt>
                <c:pt idx="7">
                  <c:v>0.63939000000000001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383808"/>
        <c:axId val="230607104"/>
      </c:scatterChart>
      <c:valAx>
        <c:axId val="147383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Thickness,</a:t>
                </a:r>
                <a:r>
                  <a:rPr lang="en-US" sz="2000" baseline="0">
                    <a:solidFill>
                      <a:srgbClr val="FF0000"/>
                    </a:solidFill>
                  </a:rPr>
                  <a:t> cm</a:t>
                </a:r>
                <a:endParaRPr lang="en-US" sz="2000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0607104"/>
        <c:crosses val="autoZero"/>
        <c:crossBetween val="midCat"/>
      </c:valAx>
      <c:valAx>
        <c:axId val="2306071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r>
                  <a:rPr lang="en-US" sz="2400">
                    <a:solidFill>
                      <a:srgbClr val="FF0000"/>
                    </a:solidFill>
                  </a:rPr>
                  <a:t>I/Io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73838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3.9828740157480315E-2"/>
                  <c:y val="-0.2370643773694954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0.8806e</a:t>
                    </a:r>
                    <a:r>
                      <a:rPr lang="en-US" sz="2000" baseline="30000" dirty="0"/>
                      <a:t>-0.517x</a:t>
                    </a:r>
                    <a:r>
                      <a:rPr lang="en-US" sz="2000" baseline="0" dirty="0"/>
                      <a:t>
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Sheet1!$O$6:$O$12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0.25</c:v>
                </c:pt>
                <c:pt idx="3">
                  <c:v>0.4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</c:numCache>
            </c:numRef>
          </c:xVal>
          <c:yVal>
            <c:numRef>
              <c:f>Sheet1!$P$6:$P$12</c:f>
              <c:numCache>
                <c:formatCode>General</c:formatCode>
                <c:ptCount val="7"/>
                <c:pt idx="0">
                  <c:v>1</c:v>
                </c:pt>
                <c:pt idx="1">
                  <c:v>0.73931000000000002</c:v>
                </c:pt>
                <c:pt idx="2">
                  <c:v>0.73570000000000002</c:v>
                </c:pt>
                <c:pt idx="3">
                  <c:v>0.68064999999999998</c:v>
                </c:pt>
                <c:pt idx="4">
                  <c:v>0.58611000000000002</c:v>
                </c:pt>
                <c:pt idx="5">
                  <c:v>0.53827000000000003</c:v>
                </c:pt>
                <c:pt idx="6">
                  <c:v>0.48042000000000001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718784"/>
        <c:axId val="223954048"/>
      </c:scatterChart>
      <c:valAx>
        <c:axId val="223718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 sz="1800" b="1" i="0" baseline="0">
                    <a:solidFill>
                      <a:srgbClr val="FF0000"/>
                    </a:solidFill>
                    <a:effectLst/>
                  </a:rPr>
                  <a:t>Thickness, cm</a:t>
                </a:r>
                <a:endParaRPr lang="en-US">
                  <a:solidFill>
                    <a:srgbClr val="FF0000"/>
                  </a:solidFill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3954048"/>
        <c:crosses val="autoZero"/>
        <c:crossBetween val="midCat"/>
      </c:valAx>
      <c:valAx>
        <c:axId val="223954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solidFill>
                      <a:srgbClr val="FF0000"/>
                    </a:solidFill>
                    <a:effectLst/>
                  </a:rPr>
                  <a:t>I/Io</a:t>
                </a:r>
                <a:endParaRPr lang="en-US">
                  <a:solidFill>
                    <a:srgbClr val="FF0000"/>
                  </a:solidFill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>
                  <a:solidFill>
                    <a:srgbClr val="FF00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37187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2022/7/18</a:t>
            </a:fld>
            <a:endParaRPr lang="zh-CN" altLang="en-US"/>
          </a:p>
        </p:txBody>
      </p:sp>
      <p:sp>
        <p:nvSpPr>
          <p:cNvPr id="104884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618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83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2022/7/18</a:t>
            </a:fld>
            <a:endParaRPr lang="zh-CN" altLang="en-US"/>
          </a:p>
        </p:txBody>
      </p:sp>
      <p:sp>
        <p:nvSpPr>
          <p:cNvPr id="104883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3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4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84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69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1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927B-E0C3-4CCE-ADAD-E29A17D553F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10486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109B-3A54-4133-9711-CD58C3A54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1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836743" y="2315525"/>
            <a:ext cx="1613648" cy="1613648"/>
          </a:xfrm>
          <a:custGeom>
            <a:avLst/>
            <a:gdLst>
              <a:gd name="connsiteX0" fmla="*/ 806824 w 1613648"/>
              <a:gd name="connsiteY0" fmla="*/ 0 h 1613648"/>
              <a:gd name="connsiteX1" fmla="*/ 1613648 w 1613648"/>
              <a:gd name="connsiteY1" fmla="*/ 806824 h 1613648"/>
              <a:gd name="connsiteX2" fmla="*/ 806824 w 1613648"/>
              <a:gd name="connsiteY2" fmla="*/ 1613648 h 1613648"/>
              <a:gd name="connsiteX3" fmla="*/ 0 w 1613648"/>
              <a:gd name="connsiteY3" fmla="*/ 806824 h 1613648"/>
              <a:gd name="connsiteX4" fmla="*/ 806824 w 1613648"/>
              <a:gd name="connsiteY4" fmla="*/ 0 h 16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648" h="1613648">
                <a:moveTo>
                  <a:pt x="806824" y="0"/>
                </a:moveTo>
                <a:cubicBezTo>
                  <a:pt x="1252421" y="0"/>
                  <a:pt x="1613648" y="361228"/>
                  <a:pt x="1613648" y="806824"/>
                </a:cubicBezTo>
                <a:cubicBezTo>
                  <a:pt x="1613648" y="1252421"/>
                  <a:pt x="1252421" y="1613648"/>
                  <a:pt x="806824" y="1613648"/>
                </a:cubicBezTo>
                <a:cubicBezTo>
                  <a:pt x="361228" y="1613648"/>
                  <a:pt x="0" y="1252421"/>
                  <a:pt x="0" y="806824"/>
                </a:cubicBezTo>
                <a:cubicBezTo>
                  <a:pt x="0" y="361228"/>
                  <a:pt x="361228" y="0"/>
                  <a:pt x="8068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65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289176" y="2315525"/>
            <a:ext cx="1613648" cy="1613648"/>
          </a:xfrm>
          <a:custGeom>
            <a:avLst/>
            <a:gdLst>
              <a:gd name="connsiteX0" fmla="*/ 806824 w 1613648"/>
              <a:gd name="connsiteY0" fmla="*/ 0 h 1613648"/>
              <a:gd name="connsiteX1" fmla="*/ 1613648 w 1613648"/>
              <a:gd name="connsiteY1" fmla="*/ 806824 h 1613648"/>
              <a:gd name="connsiteX2" fmla="*/ 806824 w 1613648"/>
              <a:gd name="connsiteY2" fmla="*/ 1613648 h 1613648"/>
              <a:gd name="connsiteX3" fmla="*/ 0 w 1613648"/>
              <a:gd name="connsiteY3" fmla="*/ 806824 h 1613648"/>
              <a:gd name="connsiteX4" fmla="*/ 806824 w 1613648"/>
              <a:gd name="connsiteY4" fmla="*/ 0 h 16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648" h="1613648">
                <a:moveTo>
                  <a:pt x="806824" y="0"/>
                </a:moveTo>
                <a:cubicBezTo>
                  <a:pt x="1252421" y="0"/>
                  <a:pt x="1613648" y="361228"/>
                  <a:pt x="1613648" y="806824"/>
                </a:cubicBezTo>
                <a:cubicBezTo>
                  <a:pt x="1613648" y="1252421"/>
                  <a:pt x="1252421" y="1613648"/>
                  <a:pt x="806824" y="1613648"/>
                </a:cubicBezTo>
                <a:cubicBezTo>
                  <a:pt x="361228" y="1613648"/>
                  <a:pt x="0" y="1252421"/>
                  <a:pt x="0" y="806824"/>
                </a:cubicBezTo>
                <a:cubicBezTo>
                  <a:pt x="0" y="361228"/>
                  <a:pt x="361228" y="0"/>
                  <a:pt x="8068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65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7741609" y="2315525"/>
            <a:ext cx="1613648" cy="1613648"/>
          </a:xfrm>
          <a:custGeom>
            <a:avLst/>
            <a:gdLst>
              <a:gd name="connsiteX0" fmla="*/ 806824 w 1613648"/>
              <a:gd name="connsiteY0" fmla="*/ 0 h 1613648"/>
              <a:gd name="connsiteX1" fmla="*/ 1613648 w 1613648"/>
              <a:gd name="connsiteY1" fmla="*/ 806824 h 1613648"/>
              <a:gd name="connsiteX2" fmla="*/ 806824 w 1613648"/>
              <a:gd name="connsiteY2" fmla="*/ 1613648 h 1613648"/>
              <a:gd name="connsiteX3" fmla="*/ 0 w 1613648"/>
              <a:gd name="connsiteY3" fmla="*/ 806824 h 1613648"/>
              <a:gd name="connsiteX4" fmla="*/ 806824 w 1613648"/>
              <a:gd name="connsiteY4" fmla="*/ 0 h 16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648" h="1613648">
                <a:moveTo>
                  <a:pt x="806824" y="0"/>
                </a:moveTo>
                <a:cubicBezTo>
                  <a:pt x="1252420" y="0"/>
                  <a:pt x="1613648" y="361228"/>
                  <a:pt x="1613648" y="806824"/>
                </a:cubicBezTo>
                <a:cubicBezTo>
                  <a:pt x="1613648" y="1252421"/>
                  <a:pt x="1252420" y="1613648"/>
                  <a:pt x="806824" y="1613648"/>
                </a:cubicBezTo>
                <a:cubicBezTo>
                  <a:pt x="361228" y="1613648"/>
                  <a:pt x="0" y="1252421"/>
                  <a:pt x="0" y="806824"/>
                </a:cubicBezTo>
                <a:cubicBezTo>
                  <a:pt x="0" y="361228"/>
                  <a:pt x="361228" y="0"/>
                  <a:pt x="8068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11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772478" y="3180522"/>
            <a:ext cx="2663688" cy="3677478"/>
          </a:xfrm>
          <a:custGeom>
            <a:avLst/>
            <a:gdLst>
              <a:gd name="connsiteX0" fmla="*/ 0 w 2663688"/>
              <a:gd name="connsiteY0" fmla="*/ 0 h 3677478"/>
              <a:gd name="connsiteX1" fmla="*/ 2663688 w 2663688"/>
              <a:gd name="connsiteY1" fmla="*/ 0 h 3677478"/>
              <a:gd name="connsiteX2" fmla="*/ 2663688 w 2663688"/>
              <a:gd name="connsiteY2" fmla="*/ 3677478 h 3677478"/>
              <a:gd name="connsiteX3" fmla="*/ 0 w 2663688"/>
              <a:gd name="connsiteY3" fmla="*/ 3677478 h 367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688" h="3677478">
                <a:moveTo>
                  <a:pt x="0" y="0"/>
                </a:moveTo>
                <a:lnTo>
                  <a:pt x="2663688" y="0"/>
                </a:lnTo>
                <a:lnTo>
                  <a:pt x="2663688" y="3677478"/>
                </a:lnTo>
                <a:lnTo>
                  <a:pt x="0" y="3677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769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64156" y="3180525"/>
            <a:ext cx="2663688" cy="3677476"/>
          </a:xfrm>
          <a:custGeom>
            <a:avLst/>
            <a:gdLst>
              <a:gd name="connsiteX0" fmla="*/ 0 w 2663688"/>
              <a:gd name="connsiteY0" fmla="*/ 0 h 3677476"/>
              <a:gd name="connsiteX1" fmla="*/ 2663688 w 2663688"/>
              <a:gd name="connsiteY1" fmla="*/ 0 h 3677476"/>
              <a:gd name="connsiteX2" fmla="*/ 2663688 w 2663688"/>
              <a:gd name="connsiteY2" fmla="*/ 3677476 h 3677476"/>
              <a:gd name="connsiteX3" fmla="*/ 0 w 2663688"/>
              <a:gd name="connsiteY3" fmla="*/ 3677476 h 367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688" h="3677476">
                <a:moveTo>
                  <a:pt x="0" y="0"/>
                </a:moveTo>
                <a:lnTo>
                  <a:pt x="2663688" y="0"/>
                </a:lnTo>
                <a:lnTo>
                  <a:pt x="2663688" y="3677476"/>
                </a:lnTo>
                <a:lnTo>
                  <a:pt x="0" y="36774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77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7755834" y="3180522"/>
            <a:ext cx="2663688" cy="3677478"/>
          </a:xfrm>
          <a:custGeom>
            <a:avLst/>
            <a:gdLst>
              <a:gd name="connsiteX0" fmla="*/ 0 w 2663688"/>
              <a:gd name="connsiteY0" fmla="*/ 0 h 3677478"/>
              <a:gd name="connsiteX1" fmla="*/ 2663688 w 2663688"/>
              <a:gd name="connsiteY1" fmla="*/ 0 h 3677478"/>
              <a:gd name="connsiteX2" fmla="*/ 2663688 w 2663688"/>
              <a:gd name="connsiteY2" fmla="*/ 3677478 h 3677478"/>
              <a:gd name="connsiteX3" fmla="*/ 0 w 2663688"/>
              <a:gd name="connsiteY3" fmla="*/ 3677478 h 367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3688" h="3677478">
                <a:moveTo>
                  <a:pt x="0" y="0"/>
                </a:moveTo>
                <a:lnTo>
                  <a:pt x="2663688" y="0"/>
                </a:lnTo>
                <a:lnTo>
                  <a:pt x="2663688" y="3677478"/>
                </a:lnTo>
                <a:lnTo>
                  <a:pt x="0" y="3677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2" type="blank" preserve="1">
  <p:cSld name="1_稻壳儿_刀客儿出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927B-E0C3-4CCE-ADAD-E29A17D553F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109B-3A54-4133-9711-CD58C3A5495D}" type="slidenum">
              <a:rPr lang="en-US" smtClean="0"/>
              <a:t>‹#›</a:t>
            </a:fld>
            <a:endParaRPr lang="en-US"/>
          </a:p>
        </p:txBody>
      </p:sp>
      <p:pic>
        <p:nvPicPr>
          <p:cNvPr id="2097152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3" type="blank" preserve="1">
  <p:cSld name="1_稻壳儿_刀客儿出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927B-E0C3-4CCE-ADAD-E29A17D553F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109B-3A54-4133-9711-CD58C3A5495D}" type="slidenum">
              <a:rPr lang="en-US" smtClean="0"/>
              <a:t>‹#›</a:t>
            </a:fld>
            <a:endParaRPr lang="en-US"/>
          </a:p>
        </p:txBody>
      </p:sp>
      <p:pic>
        <p:nvPicPr>
          <p:cNvPr id="209715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4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532684" y="755374"/>
            <a:ext cx="2649794" cy="3141406"/>
          </a:xfrm>
          <a:custGeom>
            <a:avLst/>
            <a:gdLst>
              <a:gd name="connsiteX0" fmla="*/ 0 w 2649794"/>
              <a:gd name="connsiteY0" fmla="*/ 0 h 3141406"/>
              <a:gd name="connsiteX1" fmla="*/ 2649794 w 2649794"/>
              <a:gd name="connsiteY1" fmla="*/ 0 h 3141406"/>
              <a:gd name="connsiteX2" fmla="*/ 2649794 w 2649794"/>
              <a:gd name="connsiteY2" fmla="*/ 3141406 h 3141406"/>
              <a:gd name="connsiteX3" fmla="*/ 0 w 2649794"/>
              <a:gd name="connsiteY3" fmla="*/ 3141406 h 31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9794" h="3141406">
                <a:moveTo>
                  <a:pt x="0" y="0"/>
                </a:moveTo>
                <a:lnTo>
                  <a:pt x="2649794" y="0"/>
                </a:lnTo>
                <a:lnTo>
                  <a:pt x="2649794" y="3141406"/>
                </a:lnTo>
                <a:lnTo>
                  <a:pt x="0" y="31414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722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23548" y="4124417"/>
            <a:ext cx="4458930" cy="2286002"/>
          </a:xfrm>
          <a:custGeom>
            <a:avLst/>
            <a:gdLst>
              <a:gd name="connsiteX0" fmla="*/ 0 w 4458930"/>
              <a:gd name="connsiteY0" fmla="*/ 0 h 2286002"/>
              <a:gd name="connsiteX1" fmla="*/ 4458930 w 4458930"/>
              <a:gd name="connsiteY1" fmla="*/ 0 h 2286002"/>
              <a:gd name="connsiteX2" fmla="*/ 4458930 w 4458930"/>
              <a:gd name="connsiteY2" fmla="*/ 2286002 h 2286002"/>
              <a:gd name="connsiteX3" fmla="*/ 0 w 4458930"/>
              <a:gd name="connsiteY3" fmla="*/ 2286002 h 228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8930" h="2286002">
                <a:moveTo>
                  <a:pt x="0" y="0"/>
                </a:moveTo>
                <a:lnTo>
                  <a:pt x="4458930" y="0"/>
                </a:lnTo>
                <a:lnTo>
                  <a:pt x="4458930" y="2286002"/>
                </a:lnTo>
                <a:lnTo>
                  <a:pt x="0" y="22860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5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95392" cy="6858000"/>
          </a:xfrm>
          <a:custGeom>
            <a:avLst/>
            <a:gdLst>
              <a:gd name="connsiteX0" fmla="*/ 3160642 w 6195392"/>
              <a:gd name="connsiteY0" fmla="*/ 3452190 h 6858000"/>
              <a:gd name="connsiteX1" fmla="*/ 6195392 w 6195392"/>
              <a:gd name="connsiteY1" fmla="*/ 3452190 h 6858000"/>
              <a:gd name="connsiteX2" fmla="*/ 6195392 w 6195392"/>
              <a:gd name="connsiteY2" fmla="*/ 6858000 h 6858000"/>
              <a:gd name="connsiteX3" fmla="*/ 3160642 w 6195392"/>
              <a:gd name="connsiteY3" fmla="*/ 6858000 h 6858000"/>
              <a:gd name="connsiteX4" fmla="*/ 0 w 6195392"/>
              <a:gd name="connsiteY4" fmla="*/ 3452190 h 6858000"/>
              <a:gd name="connsiteX5" fmla="*/ 3034750 w 6195392"/>
              <a:gd name="connsiteY5" fmla="*/ 3452190 h 6858000"/>
              <a:gd name="connsiteX6" fmla="*/ 3034750 w 6195392"/>
              <a:gd name="connsiteY6" fmla="*/ 6858000 h 6858000"/>
              <a:gd name="connsiteX7" fmla="*/ 0 w 6195392"/>
              <a:gd name="connsiteY7" fmla="*/ 6858000 h 6858000"/>
              <a:gd name="connsiteX8" fmla="*/ 3160642 w 6195392"/>
              <a:gd name="connsiteY8" fmla="*/ 0 h 6858000"/>
              <a:gd name="connsiteX9" fmla="*/ 6195392 w 6195392"/>
              <a:gd name="connsiteY9" fmla="*/ 0 h 6858000"/>
              <a:gd name="connsiteX10" fmla="*/ 6195392 w 6195392"/>
              <a:gd name="connsiteY10" fmla="*/ 3313043 h 6858000"/>
              <a:gd name="connsiteX11" fmla="*/ 3160642 w 6195392"/>
              <a:gd name="connsiteY11" fmla="*/ 3313043 h 6858000"/>
              <a:gd name="connsiteX12" fmla="*/ 0 w 6195392"/>
              <a:gd name="connsiteY12" fmla="*/ 0 h 6858000"/>
              <a:gd name="connsiteX13" fmla="*/ 3034749 w 6195392"/>
              <a:gd name="connsiteY13" fmla="*/ 0 h 6858000"/>
              <a:gd name="connsiteX14" fmla="*/ 3034749 w 6195392"/>
              <a:gd name="connsiteY14" fmla="*/ 3313043 h 6858000"/>
              <a:gd name="connsiteX15" fmla="*/ 0 w 6195392"/>
              <a:gd name="connsiteY15" fmla="*/ 3313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95392" h="6858000">
                <a:moveTo>
                  <a:pt x="3160642" y="3452190"/>
                </a:moveTo>
                <a:lnTo>
                  <a:pt x="6195392" y="3452190"/>
                </a:lnTo>
                <a:lnTo>
                  <a:pt x="6195392" y="6858000"/>
                </a:lnTo>
                <a:lnTo>
                  <a:pt x="3160642" y="6858000"/>
                </a:lnTo>
                <a:close/>
                <a:moveTo>
                  <a:pt x="0" y="3452190"/>
                </a:moveTo>
                <a:lnTo>
                  <a:pt x="3034750" y="3452190"/>
                </a:lnTo>
                <a:lnTo>
                  <a:pt x="3034750" y="6858000"/>
                </a:lnTo>
                <a:lnTo>
                  <a:pt x="0" y="6858000"/>
                </a:lnTo>
                <a:close/>
                <a:moveTo>
                  <a:pt x="3160642" y="0"/>
                </a:moveTo>
                <a:lnTo>
                  <a:pt x="6195392" y="0"/>
                </a:lnTo>
                <a:lnTo>
                  <a:pt x="6195392" y="3313043"/>
                </a:lnTo>
                <a:lnTo>
                  <a:pt x="3160642" y="3313043"/>
                </a:lnTo>
                <a:close/>
                <a:moveTo>
                  <a:pt x="0" y="0"/>
                </a:moveTo>
                <a:lnTo>
                  <a:pt x="3034749" y="0"/>
                </a:lnTo>
                <a:lnTo>
                  <a:pt x="3034749" y="3313043"/>
                </a:lnTo>
                <a:lnTo>
                  <a:pt x="0" y="33130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6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295059" y="1490972"/>
            <a:ext cx="2160588" cy="4386262"/>
          </a:xfrm>
          <a:custGeom>
            <a:avLst/>
            <a:gdLst>
              <a:gd name="connsiteX0" fmla="*/ 0 w 2160588"/>
              <a:gd name="connsiteY0" fmla="*/ 0 h 4386262"/>
              <a:gd name="connsiteX1" fmla="*/ 2160588 w 2160588"/>
              <a:gd name="connsiteY1" fmla="*/ 0 h 4386262"/>
              <a:gd name="connsiteX2" fmla="*/ 2160588 w 2160588"/>
              <a:gd name="connsiteY2" fmla="*/ 4386262 h 4386262"/>
              <a:gd name="connsiteX3" fmla="*/ 0 w 2160588"/>
              <a:gd name="connsiteY3" fmla="*/ 4386262 h 438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588" h="4386262">
                <a:moveTo>
                  <a:pt x="0" y="0"/>
                </a:moveTo>
                <a:lnTo>
                  <a:pt x="2160588" y="0"/>
                </a:lnTo>
                <a:lnTo>
                  <a:pt x="2160588" y="4386262"/>
                </a:lnTo>
                <a:lnTo>
                  <a:pt x="0" y="43862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82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150902" y="1490972"/>
            <a:ext cx="2160588" cy="4386262"/>
          </a:xfrm>
          <a:custGeom>
            <a:avLst/>
            <a:gdLst>
              <a:gd name="connsiteX0" fmla="*/ 0 w 2160588"/>
              <a:gd name="connsiteY0" fmla="*/ 0 h 4386262"/>
              <a:gd name="connsiteX1" fmla="*/ 2160588 w 2160588"/>
              <a:gd name="connsiteY1" fmla="*/ 0 h 4386262"/>
              <a:gd name="connsiteX2" fmla="*/ 2160588 w 2160588"/>
              <a:gd name="connsiteY2" fmla="*/ 4386262 h 4386262"/>
              <a:gd name="connsiteX3" fmla="*/ 0 w 2160588"/>
              <a:gd name="connsiteY3" fmla="*/ 4386262 h 438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588" h="4386262">
                <a:moveTo>
                  <a:pt x="0" y="0"/>
                </a:moveTo>
                <a:lnTo>
                  <a:pt x="2160588" y="0"/>
                </a:lnTo>
                <a:lnTo>
                  <a:pt x="2160588" y="4386262"/>
                </a:lnTo>
                <a:lnTo>
                  <a:pt x="0" y="43862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7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36585" y="1649999"/>
            <a:ext cx="2345634" cy="3988696"/>
          </a:xfrm>
          <a:custGeom>
            <a:avLst/>
            <a:gdLst>
              <a:gd name="connsiteX0" fmla="*/ 0 w 2345634"/>
              <a:gd name="connsiteY0" fmla="*/ 0 h 3988696"/>
              <a:gd name="connsiteX1" fmla="*/ 2345634 w 2345634"/>
              <a:gd name="connsiteY1" fmla="*/ 0 h 3988696"/>
              <a:gd name="connsiteX2" fmla="*/ 2345634 w 2345634"/>
              <a:gd name="connsiteY2" fmla="*/ 3988696 h 3988696"/>
              <a:gd name="connsiteX3" fmla="*/ 0 w 2345634"/>
              <a:gd name="connsiteY3" fmla="*/ 3988696 h 398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634" h="3988696">
                <a:moveTo>
                  <a:pt x="0" y="0"/>
                </a:moveTo>
                <a:lnTo>
                  <a:pt x="2345634" y="0"/>
                </a:lnTo>
                <a:lnTo>
                  <a:pt x="2345634" y="3988696"/>
                </a:lnTo>
                <a:lnTo>
                  <a:pt x="0" y="39886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60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895062" y="1650001"/>
            <a:ext cx="2796586" cy="2544416"/>
          </a:xfrm>
          <a:custGeom>
            <a:avLst/>
            <a:gdLst>
              <a:gd name="connsiteX0" fmla="*/ 0 w 2796586"/>
              <a:gd name="connsiteY0" fmla="*/ 0 h 2544416"/>
              <a:gd name="connsiteX1" fmla="*/ 2796586 w 2796586"/>
              <a:gd name="connsiteY1" fmla="*/ 0 h 2544416"/>
              <a:gd name="connsiteX2" fmla="*/ 2796586 w 2796586"/>
              <a:gd name="connsiteY2" fmla="*/ 2544416 h 2544416"/>
              <a:gd name="connsiteX3" fmla="*/ 0 w 2796586"/>
              <a:gd name="connsiteY3" fmla="*/ 2544416 h 25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586" h="2544416">
                <a:moveTo>
                  <a:pt x="0" y="0"/>
                </a:moveTo>
                <a:lnTo>
                  <a:pt x="2796586" y="0"/>
                </a:lnTo>
                <a:lnTo>
                  <a:pt x="2796586" y="2544416"/>
                </a:lnTo>
                <a:lnTo>
                  <a:pt x="0" y="2544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8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182679" y="1341886"/>
            <a:ext cx="3784254" cy="4386262"/>
          </a:xfrm>
          <a:custGeom>
            <a:avLst/>
            <a:gdLst>
              <a:gd name="connsiteX0" fmla="*/ 0 w 3784254"/>
              <a:gd name="connsiteY0" fmla="*/ 0 h 4386262"/>
              <a:gd name="connsiteX1" fmla="*/ 3784254 w 3784254"/>
              <a:gd name="connsiteY1" fmla="*/ 0 h 4386262"/>
              <a:gd name="connsiteX2" fmla="*/ 3784254 w 3784254"/>
              <a:gd name="connsiteY2" fmla="*/ 4386262 h 4386262"/>
              <a:gd name="connsiteX3" fmla="*/ 0 w 3784254"/>
              <a:gd name="connsiteY3" fmla="*/ 4386262 h 438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254" h="4386262">
                <a:moveTo>
                  <a:pt x="0" y="0"/>
                </a:moveTo>
                <a:lnTo>
                  <a:pt x="3784254" y="0"/>
                </a:lnTo>
                <a:lnTo>
                  <a:pt x="3784254" y="4386262"/>
                </a:lnTo>
                <a:lnTo>
                  <a:pt x="0" y="43862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稻壳儿_刀客儿出品_9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50366" y="0"/>
            <a:ext cx="2345634" cy="3909390"/>
          </a:xfrm>
          <a:custGeom>
            <a:avLst/>
            <a:gdLst>
              <a:gd name="connsiteX0" fmla="*/ 0 w 2345634"/>
              <a:gd name="connsiteY0" fmla="*/ 0 h 3909390"/>
              <a:gd name="connsiteX1" fmla="*/ 2345634 w 2345634"/>
              <a:gd name="connsiteY1" fmla="*/ 0 h 3909390"/>
              <a:gd name="connsiteX2" fmla="*/ 2345634 w 2345634"/>
              <a:gd name="connsiteY2" fmla="*/ 3909390 h 3909390"/>
              <a:gd name="connsiteX3" fmla="*/ 0 w 2345634"/>
              <a:gd name="connsiteY3" fmla="*/ 3909390 h 390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634" h="3909390">
                <a:moveTo>
                  <a:pt x="0" y="0"/>
                </a:moveTo>
                <a:lnTo>
                  <a:pt x="2345634" y="0"/>
                </a:lnTo>
                <a:lnTo>
                  <a:pt x="2345634" y="3909390"/>
                </a:lnTo>
                <a:lnTo>
                  <a:pt x="0" y="3909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70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750366" y="4187689"/>
            <a:ext cx="2345634" cy="2670312"/>
          </a:xfrm>
          <a:custGeom>
            <a:avLst/>
            <a:gdLst>
              <a:gd name="connsiteX0" fmla="*/ 0 w 2345634"/>
              <a:gd name="connsiteY0" fmla="*/ 0 h 2670312"/>
              <a:gd name="connsiteX1" fmla="*/ 2345634 w 2345634"/>
              <a:gd name="connsiteY1" fmla="*/ 0 h 2670312"/>
              <a:gd name="connsiteX2" fmla="*/ 2345634 w 2345634"/>
              <a:gd name="connsiteY2" fmla="*/ 2670312 h 2670312"/>
              <a:gd name="connsiteX3" fmla="*/ 0 w 2345634"/>
              <a:gd name="connsiteY3" fmla="*/ 2670312 h 267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634" h="2670312">
                <a:moveTo>
                  <a:pt x="0" y="0"/>
                </a:moveTo>
                <a:lnTo>
                  <a:pt x="2345634" y="0"/>
                </a:lnTo>
                <a:lnTo>
                  <a:pt x="2345634" y="2670312"/>
                </a:lnTo>
                <a:lnTo>
                  <a:pt x="0" y="2670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706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172819" y="1199323"/>
            <a:ext cx="2345634" cy="3909390"/>
          </a:xfrm>
          <a:custGeom>
            <a:avLst/>
            <a:gdLst>
              <a:gd name="connsiteX0" fmla="*/ 0 w 2345634"/>
              <a:gd name="connsiteY0" fmla="*/ 0 h 3909390"/>
              <a:gd name="connsiteX1" fmla="*/ 2345634 w 2345634"/>
              <a:gd name="connsiteY1" fmla="*/ 0 h 3909390"/>
              <a:gd name="connsiteX2" fmla="*/ 2345634 w 2345634"/>
              <a:gd name="connsiteY2" fmla="*/ 3909390 h 3909390"/>
              <a:gd name="connsiteX3" fmla="*/ 0 w 2345634"/>
              <a:gd name="connsiteY3" fmla="*/ 3909390 h 390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634" h="3909390">
                <a:moveTo>
                  <a:pt x="0" y="0"/>
                </a:moveTo>
                <a:lnTo>
                  <a:pt x="2345634" y="0"/>
                </a:lnTo>
                <a:lnTo>
                  <a:pt x="2345634" y="3909390"/>
                </a:lnTo>
                <a:lnTo>
                  <a:pt x="0" y="39093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4E9927B-E0C3-4CCE-ADAD-E29A17D553F6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4885109B-3A54-4133-9711-CD58C3A549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稻壳儿_刀客儿出品_1"/>
          <p:cNvSpPr txBox="1"/>
          <p:nvPr>
            <p:custDataLst>
              <p:tags r:id="rId1"/>
            </p:custDataLst>
          </p:nvPr>
        </p:nvSpPr>
        <p:spPr>
          <a:xfrm>
            <a:off x="306729" y="3586423"/>
            <a:ext cx="11314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Radiation </a:t>
            </a:r>
            <a:r>
              <a:rPr lang="en-US" altLang="zh-CN" sz="3200" b="1" dirty="0">
                <a:latin typeface="Arial" panose="020B0604020202020204" pitchFamily="34" charset="0"/>
                <a:ea typeface="Arial" panose="020B0604020202020204" pitchFamily="34" charset="0"/>
              </a:rPr>
              <a:t>Protection and </a:t>
            </a:r>
            <a:r>
              <a:rPr lang="en-US" altLang="zh-CN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the </a:t>
            </a:r>
            <a:r>
              <a:rPr lang="en-US" altLang="zh-CN" sz="3200" b="1" dirty="0">
                <a:latin typeface="Arial" panose="020B0604020202020204" pitchFamily="34" charset="0"/>
                <a:ea typeface="Arial" panose="020B0604020202020204" pitchFamily="34" charset="0"/>
              </a:rPr>
              <a:t>Safety of </a:t>
            </a:r>
            <a:r>
              <a:rPr lang="en-US" altLang="zh-CN" sz="3200" b="1" dirty="0" smtClean="0">
                <a:latin typeface="Arial" panose="020B0604020202020204" pitchFamily="34" charset="0"/>
                <a:ea typeface="Arial" panose="020B0604020202020204" pitchFamily="34" charset="0"/>
              </a:rPr>
              <a:t>Radiation Sources</a:t>
            </a:r>
            <a:endParaRPr 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48586" name="稻壳儿_刀客儿出品_3"/>
          <p:cNvSpPr/>
          <p:nvPr/>
        </p:nvSpPr>
        <p:spPr>
          <a:xfrm>
            <a:off x="306729" y="4171198"/>
            <a:ext cx="5493223" cy="1602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Student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Ab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ulsama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Asuku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Tomsk Polytechnic University, Tomsk, Russia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稻壳儿_刀客儿出品_3"/>
          <p:cNvSpPr/>
          <p:nvPr/>
        </p:nvSpPr>
        <p:spPr>
          <a:xfrm>
            <a:off x="6462031" y="4171198"/>
            <a:ext cx="5493223" cy="16021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Supervisor: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Said M. 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Shakour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Dzhelepov</a:t>
            </a:r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Laboratory o Nuclear 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Probelms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JINR, </a:t>
            </a:r>
            <a:r>
              <a:rPr lang="en-US" altLang="zh-CN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Dubna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稻壳儿_刀客儿出品_1"/>
          <p:cNvSpPr txBox="1"/>
          <p:nvPr>
            <p:custDataLst>
              <p:tags r:id="rId2"/>
            </p:custDataLst>
          </p:nvPr>
        </p:nvSpPr>
        <p:spPr>
          <a:xfrm>
            <a:off x="1395830" y="5887875"/>
            <a:ext cx="8808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INTERET –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US" altLang="zh-CN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Remote Student Training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稻壳儿_刀客儿出品_3"/>
          <p:cNvSpPr/>
          <p:nvPr/>
        </p:nvSpPr>
        <p:spPr>
          <a:xfrm>
            <a:off x="1221130" y="6447152"/>
            <a:ext cx="2613891" cy="3369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Wave 7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稻壳儿_刀客儿出品_3"/>
          <p:cNvSpPr/>
          <p:nvPr/>
        </p:nvSpPr>
        <p:spPr>
          <a:xfrm>
            <a:off x="8140545" y="6447152"/>
            <a:ext cx="3214392" cy="3376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13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June -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22 July 2022 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249" y="117253"/>
            <a:ext cx="10457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Conclusion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824247" y="643535"/>
            <a:ext cx="1045764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Experience in </a:t>
            </a:r>
            <a:r>
              <a:rPr lang="en-US" sz="2800" dirty="0"/>
              <a:t>d</a:t>
            </a:r>
            <a:r>
              <a:rPr lang="en-US" sz="2800" dirty="0" smtClean="0"/>
              <a:t>ifferent </a:t>
            </a:r>
            <a:r>
              <a:rPr lang="en-US" sz="2800" dirty="0"/>
              <a:t>types of </a:t>
            </a:r>
            <a:r>
              <a:rPr lang="en-US" sz="2800" dirty="0" smtClean="0"/>
              <a:t>Radiation </a:t>
            </a:r>
            <a:r>
              <a:rPr lang="en-US" sz="2800" dirty="0"/>
              <a:t>sources and detection </a:t>
            </a:r>
            <a:r>
              <a:rPr lang="en-US" sz="2800" dirty="0" smtClean="0"/>
              <a:t>of Radiation</a:t>
            </a:r>
            <a:r>
              <a:rPr lang="en-US" sz="2800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Energy </a:t>
            </a:r>
            <a:r>
              <a:rPr lang="en-US" sz="2800" dirty="0"/>
              <a:t>calibration </a:t>
            </a:r>
            <a:r>
              <a:rPr lang="en-US" sz="2800" dirty="0" smtClean="0"/>
              <a:t>o</a:t>
            </a:r>
            <a:r>
              <a:rPr lang="en-US" sz="2800" dirty="0"/>
              <a:t>f</a:t>
            </a:r>
            <a:r>
              <a:rPr lang="en-US" sz="2800" dirty="0" smtClean="0"/>
              <a:t> </a:t>
            </a:r>
            <a:r>
              <a:rPr lang="en-US" sz="2800" dirty="0" smtClean="0"/>
              <a:t>some scintillation</a:t>
            </a:r>
            <a:r>
              <a:rPr lang="en-US" sz="2800" dirty="0" smtClean="0"/>
              <a:t> </a:t>
            </a:r>
            <a:r>
              <a:rPr lang="en-US" sz="2800" dirty="0"/>
              <a:t>detectors </a:t>
            </a:r>
            <a:r>
              <a:rPr lang="en-US" sz="2800" dirty="0" smtClean="0"/>
              <a:t>by </a:t>
            </a:r>
            <a:r>
              <a:rPr lang="en-US" sz="2800" dirty="0"/>
              <a:t>using </a:t>
            </a:r>
            <a:r>
              <a:rPr lang="en-US" sz="2800" dirty="0" smtClean="0"/>
              <a:t>standar</a:t>
            </a:r>
            <a:r>
              <a:rPr lang="en-US" sz="2800" dirty="0"/>
              <a:t>d</a:t>
            </a:r>
            <a:r>
              <a:rPr lang="en-US" sz="2800" dirty="0" smtClean="0"/>
              <a:t> </a:t>
            </a:r>
            <a:r>
              <a:rPr lang="en-US" sz="2800" dirty="0" smtClean="0"/>
              <a:t>sources.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Identification o</a:t>
            </a:r>
            <a:r>
              <a:rPr lang="en-US" sz="2800" dirty="0"/>
              <a:t>f</a:t>
            </a:r>
            <a:r>
              <a:rPr lang="en-US" sz="2800" dirty="0" smtClean="0"/>
              <a:t> unknown sources by using energy calibration curves.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Calculation o</a:t>
            </a:r>
            <a:r>
              <a:rPr lang="en-US" sz="2800" dirty="0"/>
              <a:t>f</a:t>
            </a:r>
            <a:r>
              <a:rPr lang="en-US" sz="2800" dirty="0" smtClean="0"/>
              <a:t> resolution o</a:t>
            </a:r>
            <a:r>
              <a:rPr lang="en-US" sz="2800" dirty="0"/>
              <a:t>f</a:t>
            </a:r>
            <a:r>
              <a:rPr lang="en-US" sz="2800" dirty="0" smtClean="0"/>
              <a:t> different scintillation detectors.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Determination</a:t>
            </a:r>
            <a:r>
              <a:rPr lang="en-US" sz="2800" dirty="0" smtClean="0"/>
              <a:t> of alpha range in air using pixel an</a:t>
            </a:r>
            <a:r>
              <a:rPr lang="en-US" sz="2800" dirty="0"/>
              <a:t>d</a:t>
            </a:r>
            <a:r>
              <a:rPr lang="en-US" sz="2800" dirty="0" smtClean="0"/>
              <a:t> plastic detectors.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Determination </a:t>
            </a:r>
            <a:r>
              <a:rPr lang="en-US" sz="2800" dirty="0"/>
              <a:t>of </a:t>
            </a:r>
            <a:r>
              <a:rPr lang="en-US" sz="2800" dirty="0" smtClean="0"/>
              <a:t>attenuation coefficient </a:t>
            </a:r>
            <a:r>
              <a:rPr lang="en-US" sz="2800" dirty="0"/>
              <a:t>f</a:t>
            </a:r>
            <a:r>
              <a:rPr lang="en-US" sz="2800" dirty="0" smtClean="0"/>
              <a:t>or </a:t>
            </a:r>
            <a:r>
              <a:rPr lang="en-US" sz="2800" smtClean="0"/>
              <a:t>different materials</a:t>
            </a:r>
          </a:p>
          <a:p>
            <a:pPr marL="514350" indent="-514350">
              <a:buAutoNum type="arabicPeriod"/>
            </a:pPr>
            <a:r>
              <a:rPr lang="en-US" sz="2800" smtClean="0"/>
              <a:t>Assessment </a:t>
            </a:r>
            <a:r>
              <a:rPr lang="en-US" sz="2800" dirty="0" smtClean="0"/>
              <a:t>of the ranges an</a:t>
            </a:r>
            <a:r>
              <a:rPr lang="en-US" sz="2800" dirty="0"/>
              <a:t>d</a:t>
            </a:r>
            <a:r>
              <a:rPr lang="en-US" sz="2800" dirty="0" smtClean="0"/>
              <a:t> energy of alpha particles using Monte Carlo simulation SRIM software.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7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249" y="117253"/>
            <a:ext cx="10457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</a:t>
            </a:r>
            <a:r>
              <a:rPr lang="en-US" sz="2800" b="1" dirty="0" smtClean="0"/>
              <a:t>ferences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824247" y="643535"/>
            <a:ext cx="10457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Cember</a:t>
            </a:r>
            <a:r>
              <a:rPr lang="en-US" sz="2800" dirty="0" smtClean="0"/>
              <a:t>, H., Introduction to Health Physics, 3rd Edition, McGraw-Hill, New York (2000). </a:t>
            </a:r>
          </a:p>
          <a:p>
            <a:pPr marL="514350" indent="-514350">
              <a:buAutoNum type="arabicPeriod"/>
            </a:pPr>
            <a:r>
              <a:rPr lang="en-US" sz="2800" dirty="0"/>
              <a:t> </a:t>
            </a:r>
            <a:r>
              <a:rPr lang="en-US" sz="2800" dirty="0" err="1" smtClean="0"/>
              <a:t>Attix</a:t>
            </a:r>
            <a:r>
              <a:rPr lang="en-US" sz="2800" dirty="0" smtClean="0"/>
              <a:t>, .H., Introduction to Radiological Physics an Radiation Dosimetry, Wiley, New York</a:t>
            </a:r>
            <a:r>
              <a:rPr lang="en-US" sz="2800" dirty="0" smtClean="0"/>
              <a:t> (1986).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321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139338"/>
              </p:ext>
            </p:extLst>
          </p:nvPr>
        </p:nvGraphicFramePr>
        <p:xfrm>
          <a:off x="244700" y="1880035"/>
          <a:ext cx="5743977" cy="44895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1330"/>
                <a:gridCol w="1418160"/>
                <a:gridCol w="1213616"/>
                <a:gridCol w="1227254"/>
                <a:gridCol w="1213617"/>
              </a:tblGrid>
              <a:tr h="698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No.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sigma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mean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Resolution  (%)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Applied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Voltage (V)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1.62555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65.4915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</a:tr>
              <a:tr h="42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0.269192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45.86027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9525" marR="9525" marT="9525" marB="0" anchor="b"/>
                </a:tc>
              </a:tr>
              <a:tr h="42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0.282574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34.56194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</a:tr>
              <a:tr h="42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2.98086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34.28962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</a:t>
                      </a:r>
                    </a:p>
                  </a:txBody>
                  <a:tcPr marL="9525" marR="9525" marT="9525" marB="0" anchor="b"/>
                </a:tc>
              </a:tr>
              <a:tr h="42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0.605286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4.41978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1600</a:t>
                      </a:r>
                    </a:p>
                  </a:txBody>
                  <a:tcPr marL="9525" marR="9525" marT="9525" marB="0" anchor="b"/>
                </a:tc>
              </a:tr>
              <a:tr h="42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0.794874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6.08526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30.69637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</a:t>
                      </a:r>
                    </a:p>
                  </a:txBody>
                  <a:tcPr marL="9525" marR="9525" marT="9525" marB="0" anchor="b"/>
                </a:tc>
              </a:tr>
              <a:tr h="42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26.46905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1900</a:t>
                      </a:r>
                    </a:p>
                  </a:txBody>
                  <a:tcPr marL="9525" marR="9525" marT="9525" marB="0" anchor="b"/>
                </a:tc>
              </a:tr>
              <a:tr h="42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26.19983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4700" y="329227"/>
            <a:ext cx="11539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Task 1.1 </a:t>
            </a:r>
            <a:r>
              <a:rPr lang="en-US" sz="2800" b="1" dirty="0"/>
              <a:t>Relationship between Resolution and  </a:t>
            </a:r>
            <a:r>
              <a:rPr lang="en-US" sz="2800" b="1" dirty="0" smtClean="0"/>
              <a:t>Applied </a:t>
            </a:r>
            <a:r>
              <a:rPr lang="en-US" sz="2800" b="1" dirty="0"/>
              <a:t>Voltage of a BGO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5001" y="1307065"/>
                <a:ext cx="2183546" cy="42248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𝑠𝑖𝑔𝑚𝑎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𝑚𝑒𝑎𝑛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dirty="0" smtClean="0"/>
                  <a:t>.35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1" y="1307065"/>
                <a:ext cx="2183546" cy="422488"/>
              </a:xfrm>
              <a:prstGeom prst="rect">
                <a:avLst/>
              </a:prstGeom>
              <a:blipFill rotWithShape="1">
                <a:blip r:embed="rId3"/>
                <a:stretch>
                  <a:fillRect t="-93056" r="-1389" b="-1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ent Arrow 14"/>
          <p:cNvSpPr/>
          <p:nvPr/>
        </p:nvSpPr>
        <p:spPr>
          <a:xfrm rot="5400000">
            <a:off x="3171746" y="864265"/>
            <a:ext cx="412051" cy="15384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87" y="1839513"/>
            <a:ext cx="5765344" cy="469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249" y="157625"/>
            <a:ext cx="10457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Task 1.2 </a:t>
            </a:r>
            <a:r>
              <a:rPr lang="en-US" sz="2800" b="1" dirty="0" smtClean="0"/>
              <a:t>Energy Calibration </a:t>
            </a:r>
            <a:r>
              <a:rPr lang="en-US" sz="2800" b="1" dirty="0"/>
              <a:t>of a BGO Detector</a:t>
            </a:r>
          </a:p>
          <a:p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5" y="1438074"/>
            <a:ext cx="6077609" cy="412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Arrow 9"/>
          <p:cNvSpPr/>
          <p:nvPr/>
        </p:nvSpPr>
        <p:spPr>
          <a:xfrm rot="19732724">
            <a:off x="2021982" y="2266682"/>
            <a:ext cx="656823" cy="77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51508" y="1935987"/>
            <a:ext cx="10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Cs-137</a:t>
            </a:r>
          </a:p>
          <a:p>
            <a:r>
              <a:rPr lang="en-US" b="1" dirty="0" smtClean="0"/>
              <a:t>662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99630" y="3397842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Co-60</a:t>
            </a:r>
          </a:p>
          <a:p>
            <a:r>
              <a:rPr lang="en-US" b="1" dirty="0" smtClean="0"/>
              <a:t>1250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17" name="Left Arrow 16"/>
          <p:cNvSpPr/>
          <p:nvPr/>
        </p:nvSpPr>
        <p:spPr>
          <a:xfrm rot="19732724" flipV="1">
            <a:off x="2856982" y="3904140"/>
            <a:ext cx="424123" cy="885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71608" y="4119469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Co-60</a:t>
            </a:r>
          </a:p>
          <a:p>
            <a:r>
              <a:rPr lang="en-US" b="1" dirty="0" smtClean="0"/>
              <a:t>250</a:t>
            </a:r>
            <a:r>
              <a:rPr lang="en-US" b="1" dirty="0"/>
              <a:t>0</a:t>
            </a:r>
            <a:r>
              <a:rPr lang="en-US" b="1" dirty="0" smtClean="0"/>
              <a:t>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19" name="Left Arrow 18"/>
          <p:cNvSpPr/>
          <p:nvPr/>
        </p:nvSpPr>
        <p:spPr>
          <a:xfrm rot="18337888" flipV="1">
            <a:off x="4813535" y="4919685"/>
            <a:ext cx="424123" cy="885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34" y="1335639"/>
            <a:ext cx="5841949" cy="47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63284"/>
              </p:ext>
            </p:extLst>
          </p:nvPr>
        </p:nvGraphicFramePr>
        <p:xfrm>
          <a:off x="244700" y="2279280"/>
          <a:ext cx="5950038" cy="3323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1330"/>
                <a:gridCol w="1418160"/>
                <a:gridCol w="1213616"/>
                <a:gridCol w="1227254"/>
                <a:gridCol w="1419678"/>
              </a:tblGrid>
              <a:tr h="1151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No.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sigma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mean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Resolution  (%)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Applied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Voltage (V)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30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0.655425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6.515545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b"/>
                </a:tc>
              </a:tr>
              <a:tr h="43430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40.6248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5.843763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</a:tr>
              <a:tr h="43430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65.8019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5.722228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</a:t>
                      </a:r>
                    </a:p>
                  </a:txBody>
                  <a:tcPr marL="9525" marR="9525" marT="9525" marB="0" anchor="b"/>
                </a:tc>
              </a:tr>
              <a:tr h="43430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98.7101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4.971277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</a:tr>
              <a:tr h="434305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137.426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4.360614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4700" y="329227"/>
            <a:ext cx="11539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Task </a:t>
            </a:r>
            <a:r>
              <a:rPr lang="en-US" sz="2800" b="1" dirty="0">
                <a:solidFill>
                  <a:srgbClr val="FF0000"/>
                </a:solidFill>
              </a:rPr>
              <a:t>2.1 </a:t>
            </a:r>
            <a:r>
              <a:rPr lang="en-US" sz="2800" b="1" dirty="0"/>
              <a:t>Relationship between Resolution and  </a:t>
            </a:r>
            <a:r>
              <a:rPr lang="en-US" sz="2800" b="1" dirty="0" smtClean="0"/>
              <a:t>Applied </a:t>
            </a:r>
            <a:r>
              <a:rPr lang="en-US" sz="2800" b="1" dirty="0"/>
              <a:t>Voltage of a </a:t>
            </a:r>
            <a:r>
              <a:rPr lang="en-US" sz="2800" b="1" dirty="0" err="1" smtClean="0"/>
              <a:t>NaI</a:t>
            </a:r>
            <a:r>
              <a:rPr lang="en-US" sz="2800" b="1" dirty="0" smtClean="0"/>
              <a:t> </a:t>
            </a:r>
            <a:r>
              <a:rPr lang="en-US" sz="2800" b="1" dirty="0"/>
              <a:t>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5001" y="1307065"/>
                <a:ext cx="2183546" cy="42248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𝑠𝑖𝑔𝑚𝑎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𝑚𝑒𝑎𝑛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en-US" dirty="0" smtClean="0"/>
                  <a:t>.35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01" y="1307065"/>
                <a:ext cx="2183546" cy="422488"/>
              </a:xfrm>
              <a:prstGeom prst="rect">
                <a:avLst/>
              </a:prstGeom>
              <a:blipFill rotWithShape="1">
                <a:blip r:embed="rId3"/>
                <a:stretch>
                  <a:fillRect t="-93056" r="-1389" b="-1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ent Arrow 14"/>
          <p:cNvSpPr/>
          <p:nvPr/>
        </p:nvSpPr>
        <p:spPr>
          <a:xfrm rot="5400000">
            <a:off x="3171746" y="864265"/>
            <a:ext cx="412051" cy="15384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19" y="1729553"/>
            <a:ext cx="53149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8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" y="1438074"/>
            <a:ext cx="6459021" cy="43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4249" y="157625"/>
            <a:ext cx="10457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Task </a:t>
            </a:r>
            <a:r>
              <a:rPr lang="en-US" sz="2800" b="1" dirty="0">
                <a:solidFill>
                  <a:srgbClr val="FF0000"/>
                </a:solidFill>
              </a:rPr>
              <a:t>2.2 </a:t>
            </a:r>
            <a:r>
              <a:rPr lang="en-US" sz="2800" b="1" dirty="0" smtClean="0"/>
              <a:t>Energy Calibration </a:t>
            </a:r>
            <a:r>
              <a:rPr lang="en-US" sz="2800" b="1" dirty="0"/>
              <a:t>of a </a:t>
            </a:r>
            <a:r>
              <a:rPr lang="en-US" sz="2800" b="1" dirty="0" err="1" smtClean="0"/>
              <a:t>NaI</a:t>
            </a:r>
            <a:r>
              <a:rPr lang="en-US" sz="2800" b="1" dirty="0" smtClean="0"/>
              <a:t> </a:t>
            </a:r>
            <a:r>
              <a:rPr lang="en-US" sz="2800" b="1" dirty="0"/>
              <a:t>Detector</a:t>
            </a:r>
          </a:p>
          <a:p>
            <a:endParaRPr lang="en-US" sz="2800" b="1" dirty="0"/>
          </a:p>
        </p:txBody>
      </p:sp>
      <p:sp>
        <p:nvSpPr>
          <p:cNvPr id="10" name="Left Arrow 9"/>
          <p:cNvSpPr/>
          <p:nvPr/>
        </p:nvSpPr>
        <p:spPr>
          <a:xfrm rot="19732724">
            <a:off x="940981" y="2947761"/>
            <a:ext cx="656823" cy="77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1156" y="2305319"/>
            <a:ext cx="10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Cs-137</a:t>
            </a:r>
          </a:p>
          <a:p>
            <a:r>
              <a:rPr lang="en-US" b="1" dirty="0" smtClean="0"/>
              <a:t>662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13279" y="3299930"/>
            <a:ext cx="146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Co-60</a:t>
            </a:r>
          </a:p>
          <a:p>
            <a:r>
              <a:rPr lang="en-US" b="1" dirty="0" smtClean="0"/>
              <a:t>1173.2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17" name="Left Arrow 16"/>
          <p:cNvSpPr/>
          <p:nvPr/>
        </p:nvSpPr>
        <p:spPr>
          <a:xfrm rot="17742036" flipV="1">
            <a:off x="1141979" y="3964019"/>
            <a:ext cx="424123" cy="885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86977" y="4008277"/>
            <a:ext cx="146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Co-60</a:t>
            </a:r>
          </a:p>
          <a:p>
            <a:r>
              <a:rPr lang="en-US" b="1" dirty="0" smtClean="0"/>
              <a:t>1332.5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19" name="Left Arrow 18"/>
          <p:cNvSpPr/>
          <p:nvPr/>
        </p:nvSpPr>
        <p:spPr>
          <a:xfrm rot="19028399" flipV="1">
            <a:off x="1305703" y="4395400"/>
            <a:ext cx="424123" cy="885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418163"/>
            <a:ext cx="56864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619471" y="4714259"/>
            <a:ext cx="1307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Co-60</a:t>
            </a:r>
          </a:p>
          <a:p>
            <a:r>
              <a:rPr lang="en-US" b="1" dirty="0" smtClean="0"/>
              <a:t>2500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20" name="Left Arrow 19"/>
          <p:cNvSpPr/>
          <p:nvPr/>
        </p:nvSpPr>
        <p:spPr>
          <a:xfrm rot="19782823" flipV="1">
            <a:off x="2072331" y="5252717"/>
            <a:ext cx="50094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4249" y="117253"/>
            <a:ext cx="10457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Task 2.3 </a:t>
            </a:r>
            <a:r>
              <a:rPr lang="en-US" sz="2800" b="1" dirty="0" smtClean="0"/>
              <a:t>Identification of unknown sources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824248" y="1204065"/>
            <a:ext cx="10457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 The </a:t>
            </a:r>
            <a:r>
              <a:rPr lang="en-US" sz="2800" dirty="0"/>
              <a:t>spectrum </a:t>
            </a:r>
            <a:r>
              <a:rPr lang="en-US" sz="2800" dirty="0" smtClean="0"/>
              <a:t>o</a:t>
            </a:r>
            <a:r>
              <a:rPr lang="en-US" sz="2800" dirty="0"/>
              <a:t>f</a:t>
            </a:r>
            <a:r>
              <a:rPr lang="en-US" sz="2800" dirty="0" smtClean="0"/>
              <a:t> the unknown source </a:t>
            </a:r>
            <a:r>
              <a:rPr lang="en-US" sz="2800" dirty="0" smtClean="0"/>
              <a:t>is </a:t>
            </a:r>
            <a:r>
              <a:rPr lang="en-US" sz="2800" dirty="0" smtClean="0"/>
              <a:t>obtained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 A </a:t>
            </a:r>
            <a:r>
              <a:rPr lang="en-US" sz="2800" dirty="0" err="1" smtClean="0"/>
              <a:t>Gaus</a:t>
            </a:r>
            <a:r>
              <a:rPr lang="en-US" sz="2800" dirty="0" smtClean="0"/>
              <a:t> </a:t>
            </a:r>
            <a:r>
              <a:rPr lang="en-US" sz="2800" dirty="0"/>
              <a:t>f</a:t>
            </a:r>
            <a:r>
              <a:rPr lang="en-US" sz="2800" dirty="0" smtClean="0"/>
              <a:t>it </a:t>
            </a:r>
            <a:r>
              <a:rPr lang="en-US" sz="2800" dirty="0" smtClean="0"/>
              <a:t>is </a:t>
            </a:r>
            <a:r>
              <a:rPr lang="en-US" sz="2800" dirty="0" smtClean="0"/>
              <a:t>made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 The mean position (channel number) </a:t>
            </a:r>
            <a:r>
              <a:rPr lang="en-US" sz="2800" dirty="0" smtClean="0"/>
              <a:t>is </a:t>
            </a:r>
            <a:r>
              <a:rPr lang="en-US" sz="2800" dirty="0" smtClean="0"/>
              <a:t>found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 Using the equation for the energy calibration o</a:t>
            </a:r>
            <a:r>
              <a:rPr lang="en-US" sz="2800" dirty="0"/>
              <a:t>f</a:t>
            </a:r>
            <a:r>
              <a:rPr lang="en-US" sz="2800" dirty="0" smtClean="0"/>
              <a:t> the detector which relates </a:t>
            </a:r>
            <a:r>
              <a:rPr lang="en-US" sz="2800" dirty="0"/>
              <a:t>the energy</a:t>
            </a:r>
            <a:r>
              <a:rPr lang="en-US" sz="2800" dirty="0" smtClean="0"/>
              <a:t> to the </a:t>
            </a:r>
            <a:r>
              <a:rPr lang="en-US" sz="2800" dirty="0"/>
              <a:t>mean position (channel number</a:t>
            </a:r>
            <a:r>
              <a:rPr lang="en-US" sz="2800" dirty="0" smtClean="0"/>
              <a:t>),  the energy peak </a:t>
            </a:r>
            <a:r>
              <a:rPr lang="en-US" sz="2800" dirty="0"/>
              <a:t>of </a:t>
            </a:r>
            <a:r>
              <a:rPr lang="en-US" sz="2800" dirty="0" smtClean="0"/>
              <a:t>the unknown source </a:t>
            </a:r>
            <a:r>
              <a:rPr lang="en-US" sz="2800" dirty="0" smtClean="0"/>
              <a:t>is </a:t>
            </a:r>
            <a:r>
              <a:rPr lang="en-US" sz="2800" dirty="0" smtClean="0"/>
              <a:t>calculated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The nuclide which has gamma energy corresponding to </a:t>
            </a:r>
            <a:r>
              <a:rPr lang="en-US" sz="2800" dirty="0"/>
              <a:t>the </a:t>
            </a:r>
            <a:r>
              <a:rPr lang="en-US" sz="2800" dirty="0" smtClean="0"/>
              <a:t>calculated energy </a:t>
            </a:r>
            <a:r>
              <a:rPr lang="en-US" sz="2800" dirty="0"/>
              <a:t>in </a:t>
            </a:r>
            <a:r>
              <a:rPr lang="en-US" sz="2800" dirty="0" smtClean="0"/>
              <a:t>(d) </a:t>
            </a:r>
            <a:r>
              <a:rPr lang="en-US" sz="2800" dirty="0" smtClean="0"/>
              <a:t>is </a:t>
            </a:r>
            <a:r>
              <a:rPr lang="en-US" sz="2800" dirty="0" smtClean="0"/>
              <a:t>the unknown source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824249" y="680845"/>
            <a:ext cx="10457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Procedure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056070" y="5206142"/>
                <a:ext cx="400532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/>
                  <a:t>y</a:t>
                </a:r>
                <a:r>
                  <a:rPr lang="en-US" sz="2800" dirty="0" smtClean="0"/>
                  <a:t>= </a:t>
                </a:r>
                <a:r>
                  <a:rPr lang="en-US" sz="2800" dirty="0" smtClean="0"/>
                  <a:t>mean position</a:t>
                </a:r>
              </a:p>
              <a:p>
                <a:r>
                  <a:rPr lang="en-US" sz="2800" i="1" dirty="0" smtClean="0"/>
                  <a:t>x</a:t>
                </a:r>
                <a:r>
                  <a:rPr lang="en-US" sz="2800" dirty="0" smtClean="0"/>
                  <a:t>=energy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70" y="5206142"/>
                <a:ext cx="4005328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304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623518" y="5637030"/>
            <a:ext cx="4005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m</a:t>
            </a:r>
            <a:r>
              <a:rPr lang="en-US" sz="2800" dirty="0" smtClean="0"/>
              <a:t> </a:t>
            </a:r>
            <a:r>
              <a:rPr lang="en-US" sz="2800" dirty="0" smtClean="0"/>
              <a:t>= slope</a:t>
            </a:r>
          </a:p>
          <a:p>
            <a:r>
              <a:rPr lang="en-US" sz="2800" i="1" dirty="0"/>
              <a:t>c</a:t>
            </a:r>
            <a:r>
              <a:rPr lang="en-US" sz="2800" dirty="0" smtClean="0"/>
              <a:t> = intercept</a:t>
            </a:r>
          </a:p>
        </p:txBody>
      </p:sp>
    </p:spTree>
    <p:extLst>
      <p:ext uri="{BB962C8B-B14F-4D97-AF65-F5344CB8AC3E}">
        <p14:creationId xmlns:p14="http://schemas.microsoft.com/office/powerpoint/2010/main" val="348157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088083" y="567460"/>
                <a:ext cx="6004956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Unknown source 2 using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NaI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Detector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</a:rPr>
                        <m:t>=0.0951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+1.45201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Y= mean position</a:t>
                </a:r>
              </a:p>
              <a:p>
                <a:r>
                  <a:rPr lang="en-US" sz="2000" dirty="0" smtClean="0"/>
                  <a:t>X =energy</a:t>
                </a:r>
              </a:p>
              <a:p>
                <a:r>
                  <a:rPr lang="en-US" sz="2000" dirty="0" smtClean="0"/>
                  <a:t>Mean position o</a:t>
                </a:r>
                <a:r>
                  <a:rPr lang="en-US" sz="2000" dirty="0"/>
                  <a:t>f</a:t>
                </a:r>
                <a:r>
                  <a:rPr lang="en-US" sz="2000" dirty="0" smtClean="0"/>
                  <a:t> unknown source = 4.57993</a:t>
                </a:r>
              </a:p>
              <a:p>
                <a:r>
                  <a:rPr lang="en-US" sz="2000" dirty="0" smtClean="0"/>
                  <a:t>Hence, </a:t>
                </a:r>
                <a:r>
                  <a:rPr lang="en-US" sz="2000" dirty="0"/>
                  <a:t>4.57993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=0.00951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+1.45201</m:t>
                    </m:r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X = 328.9 </a:t>
                </a:r>
                <a:r>
                  <a:rPr lang="en-US" sz="2000" dirty="0" err="1" smtClean="0"/>
                  <a:t>keV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083" y="567460"/>
                <a:ext cx="6004956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1117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5" y="2814229"/>
            <a:ext cx="5248894" cy="386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3127" y="430957"/>
                <a:ext cx="600495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Unknown source 1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using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BGO Detector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latin typeface="Cambria Math"/>
                        </a:rPr>
                        <m:t>=0.00974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+0.05627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Y= mean position</a:t>
                </a:r>
              </a:p>
              <a:p>
                <a:r>
                  <a:rPr lang="en-US" sz="2000" dirty="0" smtClean="0"/>
                  <a:t>X =energy</a:t>
                </a:r>
              </a:p>
              <a:p>
                <a:r>
                  <a:rPr lang="en-US" sz="2000" dirty="0" smtClean="0"/>
                  <a:t>Mean position o</a:t>
                </a:r>
                <a:r>
                  <a:rPr lang="en-US" sz="2000" dirty="0"/>
                  <a:t>f</a:t>
                </a:r>
                <a:r>
                  <a:rPr lang="en-US" sz="2000" dirty="0" smtClean="0"/>
                  <a:t> unknown source = 1.03413</a:t>
                </a:r>
              </a:p>
              <a:p>
                <a:r>
                  <a:rPr lang="en-US" sz="2000" dirty="0" smtClean="0"/>
                  <a:t>Hence,</a:t>
                </a:r>
                <a:r>
                  <a:rPr lang="en-US" sz="2000" dirty="0"/>
                  <a:t>1.03413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=0.00974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+0.05627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X = 100.4 </a:t>
                </a:r>
                <a:r>
                  <a:rPr lang="en-US" sz="2000" dirty="0" err="1" smtClean="0"/>
                  <a:t>keV</a:t>
                </a:r>
                <a:r>
                  <a:rPr lang="en-US" sz="2000" dirty="0" smtClean="0"/>
                  <a:t> or 0.1 MeV</a:t>
                </a:r>
              </a:p>
              <a:p>
                <a:endParaRPr lang="en-US" sz="2000" dirty="0" smtClean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" y="430957"/>
                <a:ext cx="6004956" cy="2554545"/>
              </a:xfrm>
              <a:prstGeom prst="rect">
                <a:avLst/>
              </a:prstGeom>
              <a:blipFill rotWithShape="1">
                <a:blip r:embed="rId4"/>
                <a:stretch>
                  <a:fillRect l="-1117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7" y="2603900"/>
            <a:ext cx="5653275" cy="406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496295" y="3199405"/>
                <a:ext cx="10962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Ir</a:t>
                </a:r>
                <a:r>
                  <a:rPr lang="en-US" b="1" dirty="0" smtClean="0"/>
                  <a:t>-1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</m:t>
                    </m:r>
                  </m:oMath>
                </a14:m>
                <a:r>
                  <a:rPr lang="en-US" b="1" dirty="0" smtClean="0"/>
                  <a:t>4</a:t>
                </a:r>
                <a:endParaRPr lang="en-US" b="1" dirty="0" smtClean="0"/>
              </a:p>
              <a:p>
                <a:r>
                  <a:rPr lang="en-US" b="1" dirty="0"/>
                  <a:t>328keV</a:t>
                </a:r>
                <a:endParaRPr lang="en-US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295" y="3199405"/>
                <a:ext cx="1096244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0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/>
          <p:cNvSpPr/>
          <p:nvPr/>
        </p:nvSpPr>
        <p:spPr>
          <a:xfrm rot="19732724">
            <a:off x="6866768" y="3604282"/>
            <a:ext cx="656823" cy="77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37483" y="4312957"/>
            <a:ext cx="10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Pa-</a:t>
            </a:r>
            <a:r>
              <a:rPr lang="en-US" b="1" dirty="0"/>
              <a:t>2</a:t>
            </a:r>
            <a:r>
              <a:rPr lang="en-US" b="1" dirty="0" smtClean="0"/>
              <a:t>34</a:t>
            </a:r>
            <a:endParaRPr lang="en-US" b="1" dirty="0" smtClean="0"/>
          </a:p>
          <a:p>
            <a:r>
              <a:rPr lang="en-US" dirty="0"/>
              <a:t>100</a:t>
            </a:r>
            <a:r>
              <a:rPr lang="en-US" b="1" dirty="0" smtClean="0"/>
              <a:t> </a:t>
            </a:r>
            <a:r>
              <a:rPr lang="en-US" b="1" dirty="0" err="1" smtClean="0"/>
              <a:t>keV</a:t>
            </a:r>
            <a:endParaRPr lang="en-US" b="1" dirty="0"/>
          </a:p>
        </p:txBody>
      </p:sp>
      <p:sp>
        <p:nvSpPr>
          <p:cNvPr id="10" name="Left Arrow 9"/>
          <p:cNvSpPr/>
          <p:nvPr/>
        </p:nvSpPr>
        <p:spPr>
          <a:xfrm rot="19732724">
            <a:off x="1819755" y="4912212"/>
            <a:ext cx="656823" cy="77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3932" y="0"/>
            <a:ext cx="10035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Task 2.3 </a:t>
            </a:r>
            <a:r>
              <a:rPr lang="en-US" sz="2800" b="1" dirty="0"/>
              <a:t>Identification of unknown </a:t>
            </a:r>
            <a:r>
              <a:rPr lang="en-US" sz="2800" b="1" dirty="0" smtClean="0"/>
              <a:t>sources Cont.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37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932" y="0"/>
            <a:ext cx="10035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Task </a:t>
            </a:r>
            <a:r>
              <a:rPr lang="en-US" sz="2800" b="1" dirty="0" smtClean="0">
                <a:solidFill>
                  <a:srgbClr val="FF0000"/>
                </a:solidFill>
              </a:rPr>
              <a:t>3 </a:t>
            </a:r>
            <a:r>
              <a:rPr lang="en-US" sz="2800" b="1" dirty="0"/>
              <a:t>Attenuation </a:t>
            </a:r>
            <a:r>
              <a:rPr lang="en-US" sz="2800" b="1" dirty="0" smtClean="0"/>
              <a:t>coefficient</a:t>
            </a:r>
            <a:endParaRPr lang="en-US" sz="280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276356"/>
              </p:ext>
            </p:extLst>
          </p:nvPr>
        </p:nvGraphicFramePr>
        <p:xfrm>
          <a:off x="280492" y="2985502"/>
          <a:ext cx="5610226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70745" y="3336252"/>
                <a:ext cx="1910687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𝝁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=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0.24</m:t>
                    </m:r>
                    <m:sSup>
                      <m:sSupPr>
                        <m:ctrlPr>
                          <a:rPr lang="en-US" b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45" y="3336252"/>
                <a:ext cx="1910687" cy="669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17112"/>
              </p:ext>
            </p:extLst>
          </p:nvPr>
        </p:nvGraphicFramePr>
        <p:xfrm>
          <a:off x="1555841" y="627797"/>
          <a:ext cx="3794080" cy="24933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97040"/>
                <a:gridCol w="1897040"/>
              </a:tblGrid>
              <a:tr h="4664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Thickness, cm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I/Io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7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7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0.75573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7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0.71623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7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0.70569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7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0.68596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7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0.67155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7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0.66103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70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0.63939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297646" y="2201811"/>
            <a:ext cx="79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</a:t>
            </a:r>
            <a:endParaRPr lang="en-US" sz="28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311495" y="627797"/>
            <a:ext cx="102953" cy="6086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089640"/>
              </p:ext>
            </p:extLst>
          </p:nvPr>
        </p:nvGraphicFramePr>
        <p:xfrm>
          <a:off x="6757059" y="35313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0017456" y="3345433"/>
                <a:ext cx="1910687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𝝁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= 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0.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</a:rPr>
                      <m:t>5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</a:rPr>
                      <m:t>2</m:t>
                    </m:r>
                    <m:sSup>
                      <m:sSupPr>
                        <m:ctrlPr>
                          <a:rPr lang="en-US" b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456" y="3345433"/>
                <a:ext cx="1910687" cy="6699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24472"/>
              </p:ext>
            </p:extLst>
          </p:nvPr>
        </p:nvGraphicFramePr>
        <p:xfrm>
          <a:off x="7970291" y="523218"/>
          <a:ext cx="3358768" cy="25748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9384"/>
                <a:gridCol w="1679384"/>
              </a:tblGrid>
              <a:tr h="564699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Thickness, cm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I/Io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8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8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0.73931</a:t>
                      </a:r>
                    </a:p>
                  </a:txBody>
                  <a:tcPr marL="9525" marR="9525" marT="9525" marB="0" anchor="b"/>
                </a:tc>
              </a:tr>
              <a:tr h="28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0.7357</a:t>
                      </a:r>
                    </a:p>
                  </a:txBody>
                  <a:tcPr marL="9525" marR="9525" marT="9525" marB="0" anchor="b"/>
                </a:tc>
              </a:tr>
              <a:tr h="28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0.68065</a:t>
                      </a:r>
                    </a:p>
                  </a:txBody>
                  <a:tcPr marL="9525" marR="9525" marT="9525" marB="0" anchor="b"/>
                </a:tc>
              </a:tr>
              <a:tr h="28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0.58611</a:t>
                      </a:r>
                    </a:p>
                  </a:txBody>
                  <a:tcPr marL="9525" marR="9525" marT="9525" marB="0" anchor="b"/>
                </a:tc>
              </a:tr>
              <a:tr h="28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0.53827</a:t>
                      </a:r>
                    </a:p>
                  </a:txBody>
                  <a:tcPr marL="9525" marR="9525" marT="9525" marB="0" anchor="b"/>
                </a:tc>
              </a:tr>
              <a:tr h="2871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0.48042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766685" y="2201811"/>
            <a:ext cx="79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40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350022"/>
              </p:ext>
            </p:extLst>
          </p:nvPr>
        </p:nvGraphicFramePr>
        <p:xfrm>
          <a:off x="-11592" y="1828904"/>
          <a:ext cx="6323087" cy="488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3" imgW="4023360" imgH="3108960" progId="">
                  <p:embed/>
                </p:oleObj>
              </mc:Choice>
              <mc:Fallback>
                <p:oleObj r:id="rId3" imgW="4023360" imgH="3108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1592" y="1828904"/>
                        <a:ext cx="6323087" cy="488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93932" y="0"/>
            <a:ext cx="10035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Task 4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Atpha</a:t>
            </a:r>
            <a:r>
              <a:rPr lang="en-US" sz="2800" b="1" dirty="0" smtClean="0"/>
              <a:t> Range in Air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70744" y="2943030"/>
                <a:ext cx="227917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ea typeface="Cambria Math"/>
                  </a:rPr>
                  <a:t>R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</a:rPr>
                      <m:t>=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0000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</a:rPr>
                      <m:t>5 </m:t>
                    </m:r>
                    <m:r>
                      <m:rPr>
                        <m:nor/>
                      </m:rPr>
                      <a:rPr lang="en-US" sz="2800" b="1" i="0" dirty="0" smtClean="0">
                        <a:solidFill>
                          <a:srgbClr val="FF0000"/>
                        </a:solidFill>
                      </a:rPr>
                      <m:t>cm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44" y="2943030"/>
                <a:ext cx="2279177" cy="800219"/>
              </a:xfrm>
              <a:prstGeom prst="rect">
                <a:avLst/>
              </a:prstGeom>
              <a:blipFill rotWithShape="1">
                <a:blip r:embed="rId5"/>
                <a:stretch>
                  <a:fillRect l="-5615"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311495" y="627797"/>
            <a:ext cx="102953" cy="6086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2361" y="62779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Source; </a:t>
            </a:r>
            <a:r>
              <a:rPr lang="en-US" dirty="0" smtClean="0"/>
              <a:t>Pu239 </a:t>
            </a:r>
          </a:p>
          <a:p>
            <a:r>
              <a:rPr lang="en-US" b="1" dirty="0" smtClean="0"/>
              <a:t>Energy; </a:t>
            </a:r>
            <a:r>
              <a:rPr lang="en-US" dirty="0" smtClean="0"/>
              <a:t>5 </a:t>
            </a:r>
            <a:r>
              <a:rPr lang="en-US" dirty="0"/>
              <a:t>MeV	</a:t>
            </a:r>
            <a:r>
              <a:rPr lang="en-US" b="1" dirty="0"/>
              <a:t>	</a:t>
            </a:r>
          </a:p>
          <a:p>
            <a:r>
              <a:rPr lang="en-US" b="1" dirty="0" smtClean="0"/>
              <a:t>Detector; </a:t>
            </a:r>
            <a:r>
              <a:rPr lang="en-US" dirty="0"/>
              <a:t>Plastic	</a:t>
            </a:r>
            <a:r>
              <a:rPr lang="en-US" b="1" dirty="0"/>
              <a:t>	</a:t>
            </a:r>
          </a:p>
          <a:p>
            <a:r>
              <a:rPr lang="en-US" b="1" dirty="0" smtClean="0"/>
              <a:t>Applied volt; </a:t>
            </a:r>
            <a:r>
              <a:rPr lang="en-US" dirty="0" smtClean="0"/>
              <a:t>2000V</a:t>
            </a:r>
            <a:r>
              <a:rPr lang="en-US" b="1" dirty="0"/>
              <a:t>		</a:t>
            </a:r>
          </a:p>
          <a:p>
            <a:r>
              <a:rPr lang="en-US" dirty="0"/>
              <a:t>		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85" y="3538533"/>
            <a:ext cx="5145870" cy="299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59" y="523220"/>
            <a:ext cx="4305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0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Theme">
  <a:themeElements>
    <a:clrScheme name="Custom 10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456F"/>
      </a:accent1>
      <a:accent2>
        <a:srgbClr val="4C6AA0"/>
      </a:accent2>
      <a:accent3>
        <a:srgbClr val="5D76A5"/>
      </a:accent3>
      <a:accent4>
        <a:srgbClr val="29456F"/>
      </a:accent4>
      <a:accent5>
        <a:srgbClr val="4C6AA0"/>
      </a:accent5>
      <a:accent6>
        <a:srgbClr val="5D76A5"/>
      </a:accent6>
      <a:hlink>
        <a:srgbClr val="0563C1"/>
      </a:hlink>
      <a:folHlink>
        <a:srgbClr val="954F72"/>
      </a:folHlink>
    </a:clrScheme>
    <a:fontScheme name="Century Gothic 和微软雅黑，微软雅黑light">
      <a:majorFont>
        <a:latin typeface="Century Gothic"/>
        <a:ea typeface="微软雅黑"/>
        <a:cs typeface=""/>
      </a:majorFont>
      <a:minorFont>
        <a:latin typeface="Century Gothic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14884</TotalTime>
  <Words>597</Words>
  <Application>Microsoft Office PowerPoint</Application>
  <PresentationFormat>Custom</PresentationFormat>
  <Paragraphs>199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fsw</dc:creator>
  <cp:lastModifiedBy>Windows User</cp:lastModifiedBy>
  <cp:revision>111</cp:revision>
  <dcterms:created xsi:type="dcterms:W3CDTF">2019-06-10T00:36:00Z</dcterms:created>
  <dcterms:modified xsi:type="dcterms:W3CDTF">2022-07-26T16:35:19Z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711CCA74877044708FB17B7D05328520</vt:lpwstr>
  </property>
</Properties>
</file>