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2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FC1C-7219-4212-97FA-7EDBCAEA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87DC4-E2C5-4ED6-A582-276418A89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E9C9C-ABC2-470E-A242-5666B862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4457-226B-4EBE-A306-466902C55F1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EFDBE-9058-4CE1-963A-BB1F0CE19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53B8D-75E6-4975-9C71-22FAEFF2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0300-B290-4D70-A151-6830C1DF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5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CD1D4-9B13-4BB9-AB5A-1F96EBAE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0CA90-A254-43A5-8CBE-92C0C2E42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0C875-0AD8-46C8-8D61-0ABFCD8B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4457-226B-4EBE-A306-466902C55F1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9971-9EB2-4D75-B9F7-9D731959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9B66F-83C6-4274-9DDE-ACF30290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0300-B290-4D70-A151-6830C1DF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5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E78BAA-B044-425F-8188-A670FF696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358DB-B3A2-48C2-9BFF-59592F40D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0AA55-E3D4-429C-A884-9A4D676D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4457-226B-4EBE-A306-466902C55F1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BA7CA-8181-4E0B-8122-7EAD9C71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AEF64-9A41-4529-8CA5-20734BDA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0300-B290-4D70-A151-6830C1DF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4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CD8B-ADD6-4495-8DF4-05F7BE195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5C344-E31D-4680-8653-B169FC62C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26E48-5F62-4A6C-809F-AAB6BE1D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4457-226B-4EBE-A306-466902C55F1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1E66E-F73F-4414-BF1A-0EA6321E2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B22DF-D62B-487C-BC63-46E188B6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0300-B290-4D70-A151-6830C1DF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A9CA-A6AE-434B-A1BE-3B20E1A0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958CB-3657-4CF5-855B-9F7702919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1DBD6-314A-4F53-A5ED-974BCC48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4457-226B-4EBE-A306-466902C55F1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F944C-9376-4A9C-9FC9-8FB55A59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B2AAA-47C5-4128-8F12-62AD7FFA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0300-B290-4D70-A151-6830C1DF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9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7D289-7172-4E1E-9A93-FB06754AD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8C8CD-F32B-4EAB-9137-3EB97DECE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68D7D-4C54-47DD-8811-4F7808ACF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9E1E3-3A3B-40AA-B90E-41FC03C58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4457-226B-4EBE-A306-466902C55F1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7FB3D-06E1-4C9C-B67A-D40A26483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55D8A-6DE7-4DD6-8E85-1AB1DC6E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0300-B290-4D70-A151-6830C1DF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7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A803-4C0E-4199-85C2-C8C85C0BD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1E6A5-7FAB-4CB8-8D57-4856A01E9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5B78F-ACAB-411B-BD9C-5434D750F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B30F0-2702-43DF-8E18-6F769B8D9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38B976-2688-46D3-A228-F3415C04D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072477-456A-4813-997F-3D278D75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4457-226B-4EBE-A306-466902C55F1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A32BC-CB4D-4E11-89CD-5F8D1B63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F3F529-C399-4D4F-8DFA-73149814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0300-B290-4D70-A151-6830C1DF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4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4F245-2094-420D-89D0-9FD95FC31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33F8C-4B40-4FEC-944E-651F29790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4457-226B-4EBE-A306-466902C55F1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F705F-A9F0-4932-86AD-B2111D4D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EFCDB-05AB-42F6-A3DC-923E5337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0300-B290-4D70-A151-6830C1DF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8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90A638-85FC-40DA-AD8F-43DDD31E1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4457-226B-4EBE-A306-466902C55F1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FCD9A-7C5B-48E3-9FA2-130A82FCB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26DC4-26C3-4C39-9AD6-BA3F40E7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0300-B290-4D70-A151-6830C1DF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9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E85B7-F473-43D6-9D2E-E37EEDA2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8795-488A-4896-80C6-B17AAB3B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A58D5-B24D-49D0-A3B0-5BB6BFE75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66206-EC13-4AC8-BCF2-D401D44D5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4457-226B-4EBE-A306-466902C55F1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F4BEE-2F2E-45D4-A98C-07498AD0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AAB12-080C-46C6-BF9E-4B57F1F5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0300-B290-4D70-A151-6830C1DF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69EF-8785-4362-A261-0FA21BAE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F7BD1-4C7C-44DE-886E-1A88BEA84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A623B-A5E6-4AA8-B7CB-8115E2580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104BD-846A-4295-8A2C-50BCBF0F0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4457-226B-4EBE-A306-466902C55F1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6D7BE-9528-48D5-9552-A8D59C2E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91D97-544C-4812-A6A0-A14F06F4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0300-B290-4D70-A151-6830C1DF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3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6C1A87-8242-4022-B267-B0A2C682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23D0C-7860-4397-ACAC-32B2C21B6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B4733-B6EE-4537-846A-EF3879EA8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24457-226B-4EBE-A306-466902C55F1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5C771-3FA4-4739-AD82-B1F4C222C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263A1-07F3-4374-85A8-EE997F30C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F0300-B290-4D70-A151-6830C1DF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4E36-438B-4B62-93CC-0C0184C19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724" y="683581"/>
            <a:ext cx="10404629" cy="5486400"/>
          </a:xfrm>
        </p:spPr>
        <p:txBody>
          <a:bodyPr>
            <a:normAutofit/>
          </a:bodyPr>
          <a:lstStyle/>
          <a:p>
            <a:r>
              <a:rPr lang="en-US" sz="2400" b="1" i="0" dirty="0">
                <a:solidFill>
                  <a:srgbClr val="313030"/>
                </a:solidFill>
                <a:effectLst/>
                <a:latin typeface="Open Sans" panose="020B0604020202020204" pitchFamily="34" charset="0"/>
              </a:rPr>
              <a:t>Project: Radiation Protection and the Safety of Radiation Sources</a:t>
            </a:r>
            <a:br>
              <a:rPr lang="en-US" sz="2400" b="1" i="0" dirty="0">
                <a:solidFill>
                  <a:srgbClr val="313030"/>
                </a:solidFill>
                <a:effectLst/>
                <a:latin typeface="Open Sans" panose="020B0604020202020204" pitchFamily="34" charset="0"/>
              </a:rPr>
            </a:br>
            <a:br>
              <a:rPr lang="en-US" sz="2400" b="1" i="0" dirty="0">
                <a:solidFill>
                  <a:srgbClr val="313030"/>
                </a:solidFill>
                <a:effectLst/>
                <a:latin typeface="Open Sans" panose="020B0604020202020204" pitchFamily="34" charset="0"/>
              </a:rPr>
            </a:br>
            <a:r>
              <a:rPr lang="en-US" sz="2400" b="1" i="0" dirty="0">
                <a:solidFill>
                  <a:srgbClr val="313030"/>
                </a:solidFill>
                <a:effectLst/>
                <a:latin typeface="Open Sans" panose="020B0604020202020204" pitchFamily="34" charset="0"/>
              </a:rPr>
              <a:t>Supervisor: Dr Said </a:t>
            </a:r>
            <a:r>
              <a:rPr lang="en-US" sz="2400" b="1" i="0" dirty="0" err="1">
                <a:solidFill>
                  <a:srgbClr val="313030"/>
                </a:solidFill>
                <a:effectLst/>
                <a:latin typeface="Open Sans" panose="020B0604020202020204" pitchFamily="34" charset="0"/>
              </a:rPr>
              <a:t>AbouElazm</a:t>
            </a:r>
            <a:br>
              <a:rPr lang="en-US" sz="2400" b="1" i="0" dirty="0">
                <a:solidFill>
                  <a:srgbClr val="313030"/>
                </a:solidFill>
                <a:effectLst/>
                <a:latin typeface="Open Sans" panose="020B0604020202020204" pitchFamily="34" charset="0"/>
              </a:rPr>
            </a:br>
            <a:br>
              <a:rPr lang="en-US" b="1" i="0" dirty="0">
                <a:solidFill>
                  <a:srgbClr val="313030"/>
                </a:solidFill>
                <a:effectLst/>
                <a:latin typeface="Open Sans" panose="020B0604020202020204" pitchFamily="34" charset="0"/>
              </a:rPr>
            </a:br>
            <a:r>
              <a:rPr lang="en-US" sz="2400" b="1" i="0" dirty="0">
                <a:solidFill>
                  <a:srgbClr val="313030"/>
                </a:solidFill>
                <a:effectLst/>
                <a:latin typeface="Open Sans" panose="020B0604020202020204" pitchFamily="34" charset="0"/>
              </a:rPr>
              <a:t>Participant’s Name: </a:t>
            </a:r>
            <a:r>
              <a:rPr lang="en-US" sz="2400" b="1" i="0" dirty="0" err="1">
                <a:solidFill>
                  <a:srgbClr val="313030"/>
                </a:solidFill>
                <a:effectLst/>
                <a:latin typeface="Open Sans" panose="020B0604020202020204" pitchFamily="34" charset="0"/>
              </a:rPr>
              <a:t>Hania</a:t>
            </a:r>
            <a:r>
              <a:rPr lang="en-US" sz="2400" b="1" i="0" dirty="0">
                <a:solidFill>
                  <a:srgbClr val="313030"/>
                </a:solidFill>
                <a:effectLst/>
                <a:latin typeface="Open Sans" panose="020B0604020202020204" pitchFamily="34" charset="0"/>
              </a:rPr>
              <a:t> Azzam</a:t>
            </a:r>
            <a:br>
              <a:rPr lang="en-US" dirty="0"/>
            </a:br>
            <a:br>
              <a:rPr lang="en-US" b="1" i="0" dirty="0">
                <a:solidFill>
                  <a:srgbClr val="313030"/>
                </a:solidFill>
                <a:effectLst/>
                <a:latin typeface="Open Sans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53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279C1-8F7C-4D00-A496-796E6735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4 SRIM simulation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FDF2BA-0A1F-4476-B872-77B3A2109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4528278" cy="404664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2DE692-8B41-4F4D-A3C1-06387ACE1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673" y="1690687"/>
            <a:ext cx="4528278" cy="41458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05D066-DF03-4012-8EE8-E435E77ACB6B}"/>
              </a:ext>
            </a:extLst>
          </p:cNvPr>
          <p:cNvSpPr txBox="1"/>
          <p:nvPr/>
        </p:nvSpPr>
        <p:spPr>
          <a:xfrm>
            <a:off x="1458157" y="605189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Depth for α-radiation in air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CBCF68-939F-44D6-A172-03DAA6EAA35C}"/>
              </a:ext>
            </a:extLst>
          </p:cNvPr>
          <p:cNvSpPr txBox="1"/>
          <p:nvPr/>
        </p:nvSpPr>
        <p:spPr>
          <a:xfrm>
            <a:off x="7299664" y="605189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Ionization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5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B4BE6-705C-4E39-889E-CCD6DCB77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4 Alpha range in the 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3DF9C-C88E-4878-A9B7-A6B3C5F11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Source: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Pu239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Energy of He: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5.5 MeV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Detector: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plastic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Applied volt: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2000 V</a:t>
            </a:r>
          </a:p>
          <a:p>
            <a:pPr marL="0" indent="0">
              <a:buNone/>
            </a:pPr>
            <a:endParaRPr lang="en-US" sz="1800" i="1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/>
              <a:t>R = 3.5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A63B1-EA12-405A-A9CD-4AE4E53EF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512" y="1027906"/>
            <a:ext cx="7563288" cy="577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50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4665F-0B97-4853-8849-BEFA7D413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5 Pixel detectors (PD)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D7D89-5725-473F-BFB5-68331E252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PD is an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advanced detector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like a digital camera;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PD has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high resolution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PD is used for registration different types of radiation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size of the sensor: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1.5x1.5 cm; </a:t>
            </a:r>
          </a:p>
          <a:p>
            <a:pPr marL="0" indent="0">
              <a:buNone/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-256 x 256 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pixels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(65.536 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pixel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); </a:t>
            </a:r>
          </a:p>
          <a:p>
            <a:pPr marL="0" indent="0">
              <a:buNone/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de-D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Pixel </a:t>
            </a:r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size</a:t>
            </a:r>
            <a:r>
              <a:rPr lang="de-D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55μm x 55μm.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has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3 parts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Sensor (Si)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Electronic chip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USB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6F0C9-42F4-4800-B76F-AD7C129DE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066" y="2263806"/>
            <a:ext cx="4278328" cy="372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23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00A87-7941-4B7C-B6FB-E36433F25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85637-DA83-450C-956B-A8713C0B6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Determination the range of α-particles with (Am-241) energy about 4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MeVin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air using pixel detector.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905CF-D125-4B7A-89C2-DF3B98EA9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8" y="2180617"/>
            <a:ext cx="2450946" cy="24967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2ABDCA-80CF-4820-B576-0BF6966F4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164" y="2421784"/>
            <a:ext cx="3348507" cy="2256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DCE131-F692-41B3-BBE7-7D6F13725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066" y="2285598"/>
            <a:ext cx="2550017" cy="2529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43DD29-8076-4868-B0A2-0B3625740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022" y="2180617"/>
            <a:ext cx="2781837" cy="24708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B1416F-ACD5-464D-BCF7-82F928186AC4}"/>
              </a:ext>
            </a:extLst>
          </p:cNvPr>
          <p:cNvSpPr txBox="1"/>
          <p:nvPr/>
        </p:nvSpPr>
        <p:spPr>
          <a:xfrm>
            <a:off x="759927" y="481440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Absorption of alpha particle energy in the air at </a:t>
            </a:r>
            <a:r>
              <a:rPr lang="en-US" sz="1800" b="0" i="1" u="none" strike="noStrike" baseline="0" dirty="0">
                <a:latin typeface="Calibri" panose="020F0502020204030204" pitchFamily="34" charset="0"/>
              </a:rPr>
              <a:t>0 cm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F05A0A-AD27-466E-A713-2F9D436B7039}"/>
              </a:ext>
            </a:extLst>
          </p:cNvPr>
          <p:cNvSpPr txBox="1"/>
          <p:nvPr/>
        </p:nvSpPr>
        <p:spPr>
          <a:xfrm>
            <a:off x="6553939" y="481440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Absorption of alpha particle energy in the air at </a:t>
            </a:r>
            <a:r>
              <a:rPr lang="en-US" sz="1800" b="0" i="1" u="none" strike="noStrike" baseline="0" dirty="0">
                <a:latin typeface="Calibri" panose="020F0502020204030204" pitchFamily="34" charset="0"/>
              </a:rPr>
              <a:t>1 cm</a:t>
            </a:r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0ACF4B8-E2D9-4A9D-B22D-634BDB188E3B}"/>
              </a:ext>
            </a:extLst>
          </p:cNvPr>
          <p:cNvSpPr/>
          <p:nvPr/>
        </p:nvSpPr>
        <p:spPr>
          <a:xfrm rot="3027920">
            <a:off x="4643646" y="3577043"/>
            <a:ext cx="85664" cy="48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8979F2B2-F8CE-4C76-9D8C-D037E58A9689}"/>
              </a:ext>
            </a:extLst>
          </p:cNvPr>
          <p:cNvSpPr/>
          <p:nvPr/>
        </p:nvSpPr>
        <p:spPr>
          <a:xfrm rot="3027920">
            <a:off x="10218329" y="2850643"/>
            <a:ext cx="85664" cy="48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47A062-36CB-4A74-823B-B34C4F455812}"/>
              </a:ext>
            </a:extLst>
          </p:cNvPr>
          <p:cNvSpPr txBox="1"/>
          <p:nvPr/>
        </p:nvSpPr>
        <p:spPr>
          <a:xfrm>
            <a:off x="4564374" y="3322211"/>
            <a:ext cx="6325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548ED4"/>
                </a:solidFill>
                <a:latin typeface="Calibri" panose="020F0502020204030204" pitchFamily="34" charset="0"/>
              </a:rPr>
              <a:t>4 MeV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D1A9F3-6F9B-4925-A7B6-F9851A55FEFD}"/>
              </a:ext>
            </a:extLst>
          </p:cNvPr>
          <p:cNvSpPr txBox="1"/>
          <p:nvPr/>
        </p:nvSpPr>
        <p:spPr>
          <a:xfrm>
            <a:off x="10140519" y="2590717"/>
            <a:ext cx="6325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548ED4"/>
                </a:solidFill>
                <a:latin typeface="Calibri" panose="020F0502020204030204" pitchFamily="34" charset="0"/>
              </a:rPr>
              <a:t>2.5 MeV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97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2E09-18E1-4F62-85F5-1F94B3E9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8311CA-59C6-47BA-94C3-6B6600B8F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217" y="2164404"/>
            <a:ext cx="2498334" cy="252919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770A52-6637-467A-ACCF-8AB101622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88" y="2248708"/>
            <a:ext cx="2756079" cy="2444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67FCA7-598B-4DB7-912F-AE77109B9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867" y="2161160"/>
            <a:ext cx="2653758" cy="25356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DD1086-E7F1-4DB3-B487-4CA45AB2C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6967" y="2337045"/>
            <a:ext cx="3097974" cy="21839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88C21E-BA74-43F1-B1B2-2B2412ED74BC}"/>
              </a:ext>
            </a:extLst>
          </p:cNvPr>
          <p:cNvSpPr txBox="1"/>
          <p:nvPr/>
        </p:nvSpPr>
        <p:spPr>
          <a:xfrm>
            <a:off x="838200" y="506694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Absorption of alpha particle energy in the air at </a:t>
            </a:r>
            <a:r>
              <a:rPr lang="en-US" sz="1800" b="0" i="1" u="none" strike="noStrike" baseline="0" dirty="0">
                <a:latin typeface="Calibri" panose="020F0502020204030204" pitchFamily="34" charset="0"/>
              </a:rPr>
              <a:t>2 cm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C79CBB-0581-4958-A492-A6AB001D97BF}"/>
              </a:ext>
            </a:extLst>
          </p:cNvPr>
          <p:cNvSpPr txBox="1"/>
          <p:nvPr/>
        </p:nvSpPr>
        <p:spPr>
          <a:xfrm>
            <a:off x="6215867" y="506694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Absorption of alpha particle energy in the air at </a:t>
            </a:r>
            <a:r>
              <a:rPr lang="en-US" sz="1800" b="0" i="1" u="none" strike="noStrike" baseline="0" dirty="0">
                <a:latin typeface="Calibri" panose="020F0502020204030204" pitchFamily="34" charset="0"/>
              </a:rPr>
              <a:t>2.5 cm</a:t>
            </a:r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338322E-4ABC-49CD-B553-8B09019A849D}"/>
              </a:ext>
            </a:extLst>
          </p:cNvPr>
          <p:cNvSpPr/>
          <p:nvPr/>
        </p:nvSpPr>
        <p:spPr>
          <a:xfrm rot="3027920">
            <a:off x="5007138" y="2946244"/>
            <a:ext cx="85664" cy="48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BB1258-B761-40B8-87E6-6FAC2056FB98}"/>
              </a:ext>
            </a:extLst>
          </p:cNvPr>
          <p:cNvSpPr txBox="1"/>
          <p:nvPr/>
        </p:nvSpPr>
        <p:spPr>
          <a:xfrm>
            <a:off x="4834418" y="2649025"/>
            <a:ext cx="615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548ED4"/>
                </a:solidFill>
                <a:latin typeface="Calibri" panose="020F0502020204030204" pitchFamily="34" charset="0"/>
              </a:rPr>
              <a:t>1.7 MeV</a:t>
            </a:r>
            <a:endParaRPr lang="en-US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A4159643-0D4F-4762-92F6-A39FCCF1666C}"/>
              </a:ext>
            </a:extLst>
          </p:cNvPr>
          <p:cNvSpPr/>
          <p:nvPr/>
        </p:nvSpPr>
        <p:spPr>
          <a:xfrm rot="3027920">
            <a:off x="10770041" y="2777992"/>
            <a:ext cx="85664" cy="48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3C9287-B979-4135-AF65-16D11796E1F0}"/>
              </a:ext>
            </a:extLst>
          </p:cNvPr>
          <p:cNvSpPr txBox="1"/>
          <p:nvPr/>
        </p:nvSpPr>
        <p:spPr>
          <a:xfrm>
            <a:off x="10686495" y="2556692"/>
            <a:ext cx="615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548ED4"/>
                </a:solidFill>
                <a:latin typeface="Calibri" panose="020F0502020204030204" pitchFamily="34" charset="0"/>
              </a:rPr>
              <a:t>0.5 MeV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6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F8A2E-4C9A-448E-9B63-B3FB1834A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DB02B-5B7D-4A23-AC8F-AE924A785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Determination the range of α-particles with (Am-241) energy about 4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MeVin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air using pixel detector.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There are no α-particles at 3 cm distance</a:t>
            </a:r>
          </a:p>
          <a:p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Maximum  of  </a:t>
            </a:r>
            <a:r>
              <a:rPr lang="en-US" sz="1800" b="1" i="0" u="none" strike="noStrike" baseline="0" dirty="0">
                <a:latin typeface="Calibri" panose="020F0502020204030204" pitchFamily="34" charset="0"/>
              </a:rPr>
              <a:t>α-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particle range is 3 cm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DEEC1-E528-43FE-9995-AB255B110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90976"/>
            <a:ext cx="4069724" cy="41764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B7471-4B05-4E7A-8BB6-0AD616ECB249}"/>
              </a:ext>
            </a:extLst>
          </p:cNvPr>
          <p:cNvSpPr txBox="1"/>
          <p:nvPr/>
        </p:nvSpPr>
        <p:spPr>
          <a:xfrm>
            <a:off x="6403019" y="636738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Maximum range of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α-particles in air (3 cm)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97CA9-9B9C-44FE-885C-39DF4294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63" y="31590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Task 1.1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The relation between the resolution and applied Voltage for BGO detector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153A7B-903D-4870-853E-2A71CF0BC0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05496" y="1825626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Formula used: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𝑆𝑖𝑔𝑚𝑎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𝑀𝑒𝑎𝑛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153A7B-903D-4870-853E-2A71CF0BC0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5496" y="1825626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40CBB0C-EE12-4294-B0BB-F8D6A6F24F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4961759"/>
                  </p:ext>
                </p:extLst>
              </p:nvPr>
            </p:nvGraphicFramePr>
            <p:xfrm>
              <a:off x="1805496" y="2542427"/>
              <a:ext cx="8039839" cy="3999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4233">
                      <a:extLst>
                        <a:ext uri="{9D8B030D-6E8A-4147-A177-3AD203B41FA5}">
                          <a16:colId xmlns:a16="http://schemas.microsoft.com/office/drawing/2014/main" val="2950203288"/>
                        </a:ext>
                      </a:extLst>
                    </a:gridCol>
                    <a:gridCol w="1666685">
                      <a:extLst>
                        <a:ext uri="{9D8B030D-6E8A-4147-A177-3AD203B41FA5}">
                          <a16:colId xmlns:a16="http://schemas.microsoft.com/office/drawing/2014/main" val="294027173"/>
                        </a:ext>
                      </a:extLst>
                    </a:gridCol>
                    <a:gridCol w="1856308">
                      <a:extLst>
                        <a:ext uri="{9D8B030D-6E8A-4147-A177-3AD203B41FA5}">
                          <a16:colId xmlns:a16="http://schemas.microsoft.com/office/drawing/2014/main" val="805813329"/>
                        </a:ext>
                      </a:extLst>
                    </a:gridCol>
                    <a:gridCol w="1776466">
                      <a:extLst>
                        <a:ext uri="{9D8B030D-6E8A-4147-A177-3AD203B41FA5}">
                          <a16:colId xmlns:a16="http://schemas.microsoft.com/office/drawing/2014/main" val="1163195565"/>
                        </a:ext>
                      </a:extLst>
                    </a:gridCol>
                    <a:gridCol w="1936147">
                      <a:extLst>
                        <a:ext uri="{9D8B030D-6E8A-4147-A177-3AD203B41FA5}">
                          <a16:colId xmlns:a16="http://schemas.microsoft.com/office/drawing/2014/main" val="1338937305"/>
                        </a:ext>
                      </a:extLst>
                    </a:gridCol>
                  </a:tblGrid>
                  <a:tr h="44440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Sigma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Resolution (R)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Applied Voltage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3186773"/>
                      </a:ext>
                    </a:extLst>
                  </a:tr>
                  <a:tr h="44440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0.60307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1.4118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100.3835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1200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566790"/>
                      </a:ext>
                    </a:extLst>
                  </a:tr>
                  <a:tr h="44440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0.7421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1.8271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95.4483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1300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0745407"/>
                      </a:ext>
                    </a:extLst>
                  </a:tr>
                  <a:tr h="44440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0.2945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1.924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35.9706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1400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6248773"/>
                      </a:ext>
                    </a:extLst>
                  </a:tr>
                  <a:tr h="44440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0.4203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2.9839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33.1011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1500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9510162"/>
                      </a:ext>
                    </a:extLst>
                  </a:tr>
                  <a:tr h="44440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0.6106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4.4211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32.4559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1641950"/>
                      </a:ext>
                    </a:extLst>
                  </a:tr>
                  <a:tr h="44440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0.8272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6.0925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31.9067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1700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6465112"/>
                      </a:ext>
                    </a:extLst>
                  </a:tr>
                  <a:tr h="44440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1.2484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10.654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27.5365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1900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1316522"/>
                      </a:ext>
                    </a:extLst>
                  </a:tr>
                  <a:tr h="44440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1.6575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13.562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28.7208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8816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40CBB0C-EE12-4294-B0BB-F8D6A6F24F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4961759"/>
                  </p:ext>
                </p:extLst>
              </p:nvPr>
            </p:nvGraphicFramePr>
            <p:xfrm>
              <a:off x="1805496" y="2542427"/>
              <a:ext cx="8039839" cy="3999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4233">
                      <a:extLst>
                        <a:ext uri="{9D8B030D-6E8A-4147-A177-3AD203B41FA5}">
                          <a16:colId xmlns:a16="http://schemas.microsoft.com/office/drawing/2014/main" val="2950203288"/>
                        </a:ext>
                      </a:extLst>
                    </a:gridCol>
                    <a:gridCol w="1666685">
                      <a:extLst>
                        <a:ext uri="{9D8B030D-6E8A-4147-A177-3AD203B41FA5}">
                          <a16:colId xmlns:a16="http://schemas.microsoft.com/office/drawing/2014/main" val="294027173"/>
                        </a:ext>
                      </a:extLst>
                    </a:gridCol>
                    <a:gridCol w="1856308">
                      <a:extLst>
                        <a:ext uri="{9D8B030D-6E8A-4147-A177-3AD203B41FA5}">
                          <a16:colId xmlns:a16="http://schemas.microsoft.com/office/drawing/2014/main" val="805813329"/>
                        </a:ext>
                      </a:extLst>
                    </a:gridCol>
                    <a:gridCol w="1776466">
                      <a:extLst>
                        <a:ext uri="{9D8B030D-6E8A-4147-A177-3AD203B41FA5}">
                          <a16:colId xmlns:a16="http://schemas.microsoft.com/office/drawing/2014/main" val="1163195565"/>
                        </a:ext>
                      </a:extLst>
                    </a:gridCol>
                    <a:gridCol w="1936147">
                      <a:extLst>
                        <a:ext uri="{9D8B030D-6E8A-4147-A177-3AD203B41FA5}">
                          <a16:colId xmlns:a16="http://schemas.microsoft.com/office/drawing/2014/main" val="1338937305"/>
                        </a:ext>
                      </a:extLst>
                    </a:gridCol>
                  </a:tblGrid>
                  <a:tr h="4444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58" t="-6849" r="-903030" b="-8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Sigma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Resolution (R)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Applied Voltage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3186773"/>
                      </a:ext>
                    </a:extLst>
                  </a:tr>
                  <a:tr h="44440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0.60307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1.4118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100.3835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1200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566790"/>
                      </a:ext>
                    </a:extLst>
                  </a:tr>
                  <a:tr h="44440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0.7421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1.8271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95.4483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1300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0745407"/>
                      </a:ext>
                    </a:extLst>
                  </a:tr>
                  <a:tr h="44440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0.2945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1.924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35.9706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1400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6248773"/>
                      </a:ext>
                    </a:extLst>
                  </a:tr>
                  <a:tr h="44440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0.4203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2.9839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33.1011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1500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9510162"/>
                      </a:ext>
                    </a:extLst>
                  </a:tr>
                  <a:tr h="44440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0.6106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4.4211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32.4559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1641950"/>
                      </a:ext>
                    </a:extLst>
                  </a:tr>
                  <a:tr h="44440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0.8272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6.0925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31.9067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1700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6465112"/>
                      </a:ext>
                    </a:extLst>
                  </a:tr>
                  <a:tr h="44440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1.2484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10.654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27.5365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1900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1316522"/>
                      </a:ext>
                    </a:extLst>
                  </a:tr>
                  <a:tr h="44440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1.6575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13.562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28.7208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88168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4946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1DC9C02-5808-4FAB-B919-06F8AD97FE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746282"/>
              </p:ext>
            </p:extLst>
          </p:nvPr>
        </p:nvGraphicFramePr>
        <p:xfrm>
          <a:off x="1420428" y="429964"/>
          <a:ext cx="8318377" cy="6428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35040" imgH="4663299" progId="Acrobat.Document.DC">
                  <p:embed/>
                </p:oleObj>
              </mc:Choice>
              <mc:Fallback>
                <p:oleObj name="Acrobat Document" r:id="rId2" imgW="6035040" imgH="466329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20428" y="429964"/>
                        <a:ext cx="8318377" cy="6428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31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29D4-99F3-468E-80D2-BFF8D9F53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1.2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Energy calibration for BGO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28F6F2-EC6E-4D92-90E1-47949640F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55" y="1690688"/>
            <a:ext cx="6368038" cy="47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1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42A2C-3464-4623-90F5-7A60D2CA1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085"/>
            <a:ext cx="10515600" cy="5892878"/>
          </a:xfrm>
        </p:spPr>
        <p:txBody>
          <a:bodyPr/>
          <a:lstStyle/>
          <a:p>
            <a:r>
              <a:rPr lang="en-US" dirty="0"/>
              <a:t>Equation of calibration: y=0.05179+9.73835x</a:t>
            </a:r>
          </a:p>
          <a:p>
            <a:pPr marL="0" indent="0">
              <a:buNone/>
            </a:pPr>
            <a:r>
              <a:rPr lang="en-US" dirty="0"/>
              <a:t>where y = PMT signal A.U, x = Energy of unknown source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EB0B9AF-D9ED-44FB-8CA8-EB18E83DE3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464840"/>
              </p:ext>
            </p:extLst>
          </p:nvPr>
        </p:nvGraphicFramePr>
        <p:xfrm>
          <a:off x="2468177" y="1512888"/>
          <a:ext cx="6035675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35040" imgH="4663299" progId="Acrobat.Document.DC">
                  <p:embed/>
                </p:oleObj>
              </mc:Choice>
              <mc:Fallback>
                <p:oleObj name="Acrobat Document" r:id="rId2" imgW="6035040" imgH="466329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68177" y="1512888"/>
                        <a:ext cx="6035675" cy="466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137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8AD64-3129-43DF-A9B3-42A1302AD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2.1 . The relation between the resolution and applied Voltage for </a:t>
            </a:r>
            <a:r>
              <a:rPr lang="en-US" dirty="0" err="1"/>
              <a:t>NaI</a:t>
            </a:r>
            <a:r>
              <a:rPr lang="en-US" dirty="0"/>
              <a:t>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F9EEC1-A178-4912-AE77-E529857E0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Equation used: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𝑆𝑖𝑔𝑚𝑎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𝑀𝑒𝑎𝑛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F9EEC1-A178-4912-AE77-E529857E0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B2DD58F-2CB4-403B-A2D3-11351B66BCA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99696195"/>
                  </p:ext>
                </p:extLst>
              </p:nvPr>
            </p:nvGraphicFramePr>
            <p:xfrm>
              <a:off x="838200" y="2890361"/>
              <a:ext cx="5257800" cy="28619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7605">
                      <a:extLst>
                        <a:ext uri="{9D8B030D-6E8A-4147-A177-3AD203B41FA5}">
                          <a16:colId xmlns:a16="http://schemas.microsoft.com/office/drawing/2014/main" val="3350413153"/>
                        </a:ext>
                      </a:extLst>
                    </a:gridCol>
                    <a:gridCol w="1090052">
                      <a:extLst>
                        <a:ext uri="{9D8B030D-6E8A-4147-A177-3AD203B41FA5}">
                          <a16:colId xmlns:a16="http://schemas.microsoft.com/office/drawing/2014/main" val="3808767875"/>
                        </a:ext>
                      </a:extLst>
                    </a:gridCol>
                    <a:gridCol w="1214487">
                      <a:extLst>
                        <a:ext uri="{9D8B030D-6E8A-4147-A177-3AD203B41FA5}">
                          <a16:colId xmlns:a16="http://schemas.microsoft.com/office/drawing/2014/main" val="3143411424"/>
                        </a:ext>
                      </a:extLst>
                    </a:gridCol>
                    <a:gridCol w="1161395">
                      <a:extLst>
                        <a:ext uri="{9D8B030D-6E8A-4147-A177-3AD203B41FA5}">
                          <a16:colId xmlns:a16="http://schemas.microsoft.com/office/drawing/2014/main" val="973782099"/>
                        </a:ext>
                      </a:extLst>
                    </a:gridCol>
                    <a:gridCol w="1264261">
                      <a:extLst>
                        <a:ext uri="{9D8B030D-6E8A-4147-A177-3AD203B41FA5}">
                          <a16:colId xmlns:a16="http://schemas.microsoft.com/office/drawing/2014/main" val="1162834047"/>
                        </a:ext>
                      </a:extLst>
                    </a:gridCol>
                  </a:tblGrid>
                  <a:tr h="444373"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EG" sz="1800" i="1" u="none" strike="noStrike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EG" sz="1800" u="none" strike="noStrike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ar-EG" sz="1800" u="none" strike="noStrike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EG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>
                              <a:effectLst/>
                            </a:rPr>
                            <a:t>Sigma</a:t>
                          </a:r>
                          <a:endParaRPr lang="en-US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>
                              <a:effectLst/>
                            </a:rPr>
                            <a:t>Mean</a:t>
                          </a:r>
                          <a:endParaRPr lang="en-US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>
                              <a:effectLst/>
                            </a:rPr>
                            <a:t>Resolution (R)</a:t>
                          </a:r>
                          <a:endParaRPr lang="en-US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>
                              <a:effectLst/>
                            </a:rPr>
                            <a:t>Applied Voltage</a:t>
                          </a:r>
                          <a:endParaRPr lang="en-US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2275852"/>
                      </a:ext>
                    </a:extLst>
                  </a:tr>
                  <a:tr h="444373"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2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0.637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22.36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6.694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900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198675"/>
                      </a:ext>
                    </a:extLst>
                  </a:tr>
                  <a:tr h="444373"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1.205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41.02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6.033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1000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366215"/>
                      </a:ext>
                    </a:extLst>
                  </a:tr>
                  <a:tr h="444373"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4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1.625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64.210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5.473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1100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1799379"/>
                      </a:ext>
                    </a:extLst>
                  </a:tr>
                  <a:tr h="444373"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2.013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100.619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4.701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1200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2513172"/>
                      </a:ext>
                    </a:extLst>
                  </a:tr>
                  <a:tr h="444373"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2.533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120.286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4.486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9774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B2DD58F-2CB4-403B-A2D3-11351B66BCA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99696195"/>
                  </p:ext>
                </p:extLst>
              </p:nvPr>
            </p:nvGraphicFramePr>
            <p:xfrm>
              <a:off x="838200" y="2890361"/>
              <a:ext cx="5257800" cy="28619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7605">
                      <a:extLst>
                        <a:ext uri="{9D8B030D-6E8A-4147-A177-3AD203B41FA5}">
                          <a16:colId xmlns:a16="http://schemas.microsoft.com/office/drawing/2014/main" val="3350413153"/>
                        </a:ext>
                      </a:extLst>
                    </a:gridCol>
                    <a:gridCol w="1090052">
                      <a:extLst>
                        <a:ext uri="{9D8B030D-6E8A-4147-A177-3AD203B41FA5}">
                          <a16:colId xmlns:a16="http://schemas.microsoft.com/office/drawing/2014/main" val="3808767875"/>
                        </a:ext>
                      </a:extLst>
                    </a:gridCol>
                    <a:gridCol w="1214487">
                      <a:extLst>
                        <a:ext uri="{9D8B030D-6E8A-4147-A177-3AD203B41FA5}">
                          <a16:colId xmlns:a16="http://schemas.microsoft.com/office/drawing/2014/main" val="3143411424"/>
                        </a:ext>
                      </a:extLst>
                    </a:gridCol>
                    <a:gridCol w="1161395">
                      <a:extLst>
                        <a:ext uri="{9D8B030D-6E8A-4147-A177-3AD203B41FA5}">
                          <a16:colId xmlns:a16="http://schemas.microsoft.com/office/drawing/2014/main" val="973782099"/>
                        </a:ext>
                      </a:extLst>
                    </a:gridCol>
                    <a:gridCol w="1264261">
                      <a:extLst>
                        <a:ext uri="{9D8B030D-6E8A-4147-A177-3AD203B41FA5}">
                          <a16:colId xmlns:a16="http://schemas.microsoft.com/office/drawing/2014/main" val="116283404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49" t="-3810" r="-897701" b="-35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>
                              <a:effectLst/>
                            </a:rPr>
                            <a:t>Sigma</a:t>
                          </a:r>
                          <a:endParaRPr lang="en-US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>
                              <a:effectLst/>
                            </a:rPr>
                            <a:t>Mean</a:t>
                          </a:r>
                          <a:endParaRPr lang="en-US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>
                              <a:effectLst/>
                            </a:rPr>
                            <a:t>Resolution (R)</a:t>
                          </a:r>
                          <a:endParaRPr lang="en-US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>
                              <a:effectLst/>
                            </a:rPr>
                            <a:t>Applied Voltage</a:t>
                          </a:r>
                          <a:endParaRPr lang="en-US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2275852"/>
                      </a:ext>
                    </a:extLst>
                  </a:tr>
                  <a:tr h="444373"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2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0.637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22.36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6.694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900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198675"/>
                      </a:ext>
                    </a:extLst>
                  </a:tr>
                  <a:tr h="444373"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1.205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41.02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6.033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1000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366215"/>
                      </a:ext>
                    </a:extLst>
                  </a:tr>
                  <a:tr h="444373"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4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1.625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64.210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5.473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1100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1799379"/>
                      </a:ext>
                    </a:extLst>
                  </a:tr>
                  <a:tr h="444373"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2.013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100.619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4.701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1200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2513172"/>
                      </a:ext>
                    </a:extLst>
                  </a:tr>
                  <a:tr h="444373"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2.533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120.286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4.486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9774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0161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895E-33BD-4DC0-87B0-876424DB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2.2 Energy calibration for </a:t>
            </a:r>
            <a:r>
              <a:rPr lang="en-US" dirty="0" err="1"/>
              <a:t>NaI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94E6A-83CB-4BE5-8442-CDC17FE08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Equation of calibration: y= 1.45953 + 9.50263x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800" dirty="0"/>
              <a:t>where y = PMT signal A.U, x = Energy of unknown source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809B12-36A4-47C7-BA5A-53D4723B7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3" y="2608787"/>
            <a:ext cx="5907442" cy="4249213"/>
          </a:xfrm>
          <a:prstGeom prst="rect">
            <a:avLst/>
          </a:pr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6144A099-C59A-4FD7-B54D-CDDC02ECAE00}"/>
              </a:ext>
            </a:extLst>
          </p:cNvPr>
          <p:cNvSpPr/>
          <p:nvPr/>
        </p:nvSpPr>
        <p:spPr>
          <a:xfrm>
            <a:off x="5175682" y="6374167"/>
            <a:ext cx="719090" cy="996580"/>
          </a:xfrm>
          <a:prstGeom prst="arc">
            <a:avLst>
              <a:gd name="adj1" fmla="val 14985684"/>
              <a:gd name="adj2" fmla="val 17633191"/>
            </a:avLst>
          </a:prstGeom>
          <a:noFill/>
          <a:ln>
            <a:solidFill>
              <a:srgbClr val="AC2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A07F528-8CA6-476A-B1FC-6DF138A73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505521"/>
              </p:ext>
            </p:extLst>
          </p:nvPr>
        </p:nvGraphicFramePr>
        <p:xfrm>
          <a:off x="6391719" y="2786260"/>
          <a:ext cx="5039481" cy="3894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035040" imgH="4663299" progId="Acrobat.Document.DC">
                  <p:embed/>
                </p:oleObj>
              </mc:Choice>
              <mc:Fallback>
                <p:oleObj name="Acrobat Document" r:id="rId3" imgW="6035040" imgH="466329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91719" y="2786260"/>
                        <a:ext cx="5039481" cy="3894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913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26AE-7990-4155-94E7-CDAFB7C6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2.3 Identify unknown radioactive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D26AC-FD9A-45B2-9B37-1FF7D6D98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We get the spectrum of unknown source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We make GAUS FIT and find Mean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From energy calibration we can determine energy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peak of unknown source by using equation from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calibration of N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а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 detector:  </a:t>
            </a:r>
            <a:r>
              <a:rPr lang="en-US" sz="1800" b="1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y = 1.45953 + 9.50263x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where y = PMT signal A.U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x = Energy of unknown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6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F10C-A815-4AFB-8959-149A5DDA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3 Attenuation coefficient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974307-E03B-490F-BF18-D348531E3E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49" y="1381741"/>
                <a:ext cx="10515600" cy="4351338"/>
              </a:xfrm>
            </p:spPr>
            <p:txBody>
              <a:bodyPr/>
              <a:lstStyle/>
              <a:p>
                <a:pPr algn="l"/>
                <a:endParaRPr lang="en-US" sz="18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Attenuation coefficient describes the fraction of a beam that is absorbed or scattered per unit thickness of the absorber, 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p>
                      <m:sSupPr>
                        <m:ctrlP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18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where </a:t>
                </a:r>
                <a:r>
                  <a:rPr lang="el-GR" sz="1800" b="1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μ</a:t>
                </a:r>
                <a:r>
                  <a:rPr lang="en-US" sz="1800" b="1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is attenuation coefficient</a:t>
                </a:r>
              </a:p>
              <a:p>
                <a:pPr marL="0" indent="0">
                  <a:buNone/>
                </a:pP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974307-E03B-490F-BF18-D348531E3E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49" y="1381741"/>
                <a:ext cx="10515600" cy="4351338"/>
              </a:xfr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85C43F-E835-4A2C-8087-223825D00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992060"/>
              </p:ext>
            </p:extLst>
          </p:nvPr>
        </p:nvGraphicFramePr>
        <p:xfrm>
          <a:off x="926237" y="2413470"/>
          <a:ext cx="5053682" cy="386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35C9A18-9F87-4207-B5E7-CE77FE8880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6237" y="2413470"/>
                        <a:ext cx="5053682" cy="3866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8620431-A7F9-4359-8EEE-DA3DB5B3DB96}"/>
              </a:ext>
            </a:extLst>
          </p:cNvPr>
          <p:cNvSpPr txBox="1"/>
          <p:nvPr/>
        </p:nvSpPr>
        <p:spPr>
          <a:xfrm>
            <a:off x="1521307" y="6103364"/>
            <a:ext cx="4959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Determination of attenuation coefficient for Al </a:t>
            </a:r>
          </a:p>
          <a:p>
            <a:r>
              <a:rPr lang="el-G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μ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= 0.2401</a:t>
            </a:r>
            <a:r>
              <a:rPr lang="en-US" sz="1800" b="1" i="0" u="none" strike="noStrike" dirty="0"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>
                <a:latin typeface="Calibri" panose="020F0502020204030204" pitchFamily="34" charset="0"/>
              </a:rPr>
              <a:t>± 0.02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DFFE4-16F6-4D28-A0C6-BD920508C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949" y="2238066"/>
            <a:ext cx="5388814" cy="4114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46EEDB-3F9D-4790-8D25-B33C2EF21353}"/>
              </a:ext>
            </a:extLst>
          </p:cNvPr>
          <p:cNvSpPr txBox="1"/>
          <p:nvPr/>
        </p:nvSpPr>
        <p:spPr>
          <a:xfrm>
            <a:off x="6601622" y="6103364"/>
            <a:ext cx="473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Determination of attenuation coefficient for Cu </a:t>
            </a:r>
          </a:p>
          <a:p>
            <a:r>
              <a:rPr lang="el-G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μ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= 0.65001</a:t>
            </a:r>
            <a:r>
              <a:rPr lang="en-US" sz="1800" b="1" i="0" u="none" strike="noStrike" dirty="0"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>
                <a:latin typeface="Calibri" panose="020F0502020204030204" pitchFamily="34" charset="0"/>
              </a:rPr>
              <a:t>± 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95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559</Words>
  <Application>Microsoft Office PowerPoint</Application>
  <PresentationFormat>Widescreen</PresentationFormat>
  <Paragraphs>141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Open Sans</vt:lpstr>
      <vt:lpstr>Times New Roman</vt:lpstr>
      <vt:lpstr>Office Theme</vt:lpstr>
      <vt:lpstr>Acrobat Document</vt:lpstr>
      <vt:lpstr>Adobe Acrobat Document</vt:lpstr>
      <vt:lpstr>Origin Graph</vt:lpstr>
      <vt:lpstr>Project: Radiation Protection and the Safety of Radiation Sources  Supervisor: Dr Said AbouElazm  Participant’s Name: Hania Azzam  </vt:lpstr>
      <vt:lpstr>Task 1.1  The relation between the resolution and applied Voltage for BGO detector</vt:lpstr>
      <vt:lpstr>PowerPoint Presentation</vt:lpstr>
      <vt:lpstr>Task 1.2 Energy calibration for BGO</vt:lpstr>
      <vt:lpstr>PowerPoint Presentation</vt:lpstr>
      <vt:lpstr>Task 2.1 . The relation between the resolution and applied Voltage for NaI detector</vt:lpstr>
      <vt:lpstr>Task 2.2 Energy calibration for NaI</vt:lpstr>
      <vt:lpstr>Task 2.3 Identify unknown radioactive source</vt:lpstr>
      <vt:lpstr>Task 3 Attenuation coefficient</vt:lpstr>
      <vt:lpstr>Task 4 SRIM simulation</vt:lpstr>
      <vt:lpstr>Task 4 Alpha range in the air</vt:lpstr>
      <vt:lpstr>Task 5 Pixel detectors (PD)</vt:lpstr>
      <vt:lpstr>Task 5</vt:lpstr>
      <vt:lpstr>Task 5</vt:lpstr>
      <vt:lpstr>Task 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</dc:creator>
  <cp:lastModifiedBy>AIS</cp:lastModifiedBy>
  <cp:revision>13</cp:revision>
  <dcterms:created xsi:type="dcterms:W3CDTF">2021-10-23T12:06:40Z</dcterms:created>
  <dcterms:modified xsi:type="dcterms:W3CDTF">2021-11-03T17:34:23Z</dcterms:modified>
</cp:coreProperties>
</file>